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3" r:id="rId1"/>
    <p:sldMasterId id="2147483978" r:id="rId2"/>
    <p:sldMasterId id="2147484003" r:id="rId3"/>
    <p:sldMasterId id="2147484016" r:id="rId4"/>
    <p:sldMasterId id="2147484034" r:id="rId5"/>
    <p:sldMasterId id="2147484048" r:id="rId6"/>
    <p:sldMasterId id="2147484055" r:id="rId7"/>
    <p:sldMasterId id="2147484060" r:id="rId8"/>
  </p:sldMasterIdLst>
  <p:notesMasterIdLst>
    <p:notesMasterId r:id="rId48"/>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EF7B05"/>
    <a:srgbClr val="FFC521"/>
    <a:srgbClr val="005CA9"/>
    <a:srgbClr val="FFFFFF"/>
    <a:srgbClr val="C90C0F"/>
    <a:srgbClr val="AE1022"/>
    <a:srgbClr val="FFC41F"/>
    <a:srgbClr val="FCE8D5"/>
    <a:srgbClr val="FFCF21"/>
    <a:srgbClr val="FFFB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704" autoAdjust="0"/>
  </p:normalViewPr>
  <p:slideViewPr>
    <p:cSldViewPr snapToGrid="0">
      <p:cViewPr varScale="1">
        <p:scale>
          <a:sx n="69" d="100"/>
          <a:sy n="69" d="100"/>
        </p:scale>
        <p:origin x="56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FA6F11-0801-4D58-9D89-61E7C9B3D913}" type="datetimeFigureOut">
              <a:rPr lang="sv-SE" smtClean="0"/>
              <a:t>2021-02-16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DCF5E-7795-44F4-B865-669392F15EAC}" type="slidenum">
              <a:rPr lang="sv-SE" smtClean="0"/>
              <a:t>‹#›</a:t>
            </a:fld>
            <a:endParaRPr lang="sv-SE"/>
          </a:p>
        </p:txBody>
      </p:sp>
    </p:spTree>
    <p:extLst>
      <p:ext uri="{BB962C8B-B14F-4D97-AF65-F5344CB8AC3E}">
        <p14:creationId xmlns:p14="http://schemas.microsoft.com/office/powerpoint/2010/main" val="109879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7280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57CD1-F792-6346-B9DD-FFC81B9ECD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1309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57CD1-F792-6346-B9DD-FFC81B9ECD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279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352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419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Hi my </a:t>
            </a:r>
            <a:r>
              <a:rPr lang="sv-SE" dirty="0" err="1" smtClean="0"/>
              <a:t>name</a:t>
            </a:r>
            <a:r>
              <a:rPr lang="sv-SE" dirty="0" smtClean="0"/>
              <a:t> is Mattias Karlsson and I </a:t>
            </a:r>
            <a:r>
              <a:rPr lang="sv-SE" dirty="0" err="1" smtClean="0"/>
              <a:t>work</a:t>
            </a:r>
            <a:r>
              <a:rPr lang="sv-SE" dirty="0" smtClean="0"/>
              <a:t> as a</a:t>
            </a:r>
            <a:r>
              <a:rPr lang="sv-SE" baseline="0" dirty="0" smtClean="0"/>
              <a:t> </a:t>
            </a:r>
            <a:r>
              <a:rPr lang="sv-SE" baseline="0" dirty="0" err="1" smtClean="0"/>
              <a:t>inspector</a:t>
            </a:r>
            <a:r>
              <a:rPr lang="sv-SE" baseline="0" dirty="0" smtClean="0"/>
              <a:t> at the </a:t>
            </a:r>
            <a:r>
              <a:rPr lang="sv-SE" baseline="0" dirty="0" err="1" smtClean="0"/>
              <a:t>authority</a:t>
            </a:r>
            <a:r>
              <a:rPr lang="sv-SE" baseline="0" dirty="0" smtClean="0"/>
              <a:t> </a:t>
            </a:r>
            <a:r>
              <a:rPr lang="sv-SE" baseline="0" dirty="0" err="1" smtClean="0"/>
              <a:t>since</a:t>
            </a:r>
            <a:r>
              <a:rPr lang="sv-SE" baseline="0" dirty="0" smtClean="0"/>
              <a:t> 4 </a:t>
            </a:r>
            <a:r>
              <a:rPr lang="sv-SE" baseline="0" dirty="0" err="1" smtClean="0"/>
              <a:t>years</a:t>
            </a:r>
            <a:r>
              <a:rPr lang="sv-SE" baseline="0" dirty="0" smtClean="0"/>
              <a:t>. My </a:t>
            </a:r>
            <a:r>
              <a:rPr lang="sv-SE" baseline="0" dirty="0" err="1" smtClean="0"/>
              <a:t>work</a:t>
            </a:r>
            <a:r>
              <a:rPr lang="sv-SE" baseline="0" dirty="0" smtClean="0"/>
              <a:t> </a:t>
            </a:r>
            <a:r>
              <a:rPr lang="sv-SE" baseline="0" dirty="0" err="1" smtClean="0"/>
              <a:t>place</a:t>
            </a:r>
            <a:r>
              <a:rPr lang="sv-SE" baseline="0" dirty="0" smtClean="0"/>
              <a:t> is the region </a:t>
            </a:r>
            <a:r>
              <a:rPr lang="sv-SE" baseline="0" dirty="0" err="1" smtClean="0"/>
              <a:t>west</a:t>
            </a:r>
            <a:r>
              <a:rPr lang="sv-SE" baseline="0" dirty="0" smtClean="0"/>
              <a:t> and I </a:t>
            </a:r>
            <a:r>
              <a:rPr lang="sv-SE" baseline="0" dirty="0" err="1" smtClean="0"/>
              <a:t>am</a:t>
            </a:r>
            <a:r>
              <a:rPr lang="sv-SE" baseline="0" dirty="0" smtClean="0"/>
              <a:t> </a:t>
            </a:r>
            <a:r>
              <a:rPr lang="sv-SE" baseline="0" dirty="0" err="1" smtClean="0"/>
              <a:t>thus</a:t>
            </a:r>
            <a:r>
              <a:rPr lang="sv-SE" baseline="0" dirty="0" smtClean="0"/>
              <a:t> </a:t>
            </a:r>
            <a:r>
              <a:rPr lang="sv-SE" baseline="0" dirty="0" err="1" smtClean="0"/>
              <a:t>stationed</a:t>
            </a:r>
            <a:r>
              <a:rPr lang="sv-SE" baseline="0" dirty="0" smtClean="0"/>
              <a:t> in Mölndal, just </a:t>
            </a:r>
            <a:r>
              <a:rPr lang="sv-SE" baseline="0" dirty="0" err="1" smtClean="0"/>
              <a:t>outside</a:t>
            </a:r>
            <a:r>
              <a:rPr lang="sv-SE" baseline="0" dirty="0" smtClean="0"/>
              <a:t> </a:t>
            </a:r>
            <a:r>
              <a:rPr lang="sv-SE" baseline="0" dirty="0" err="1" smtClean="0"/>
              <a:t>of</a:t>
            </a:r>
            <a:r>
              <a:rPr lang="sv-SE" baseline="0" dirty="0" smtClean="0"/>
              <a:t> Gothenburg. I </a:t>
            </a:r>
            <a:r>
              <a:rPr lang="sv-SE" baseline="0" dirty="0" err="1" smtClean="0"/>
              <a:t>work</a:t>
            </a:r>
            <a:r>
              <a:rPr lang="sv-SE" baseline="0" dirty="0" smtClean="0"/>
              <a:t> </a:t>
            </a:r>
            <a:r>
              <a:rPr lang="sv-SE" baseline="0" dirty="0" err="1" smtClean="0"/>
              <a:t>mainly</a:t>
            </a:r>
            <a:r>
              <a:rPr lang="sv-SE" baseline="0" dirty="0" smtClean="0"/>
              <a:t> </a:t>
            </a:r>
            <a:r>
              <a:rPr lang="sv-SE" baseline="0" dirty="0" err="1" smtClean="0"/>
              <a:t>with</a:t>
            </a:r>
            <a:r>
              <a:rPr lang="sv-SE" baseline="0" dirty="0" smtClean="0"/>
              <a:t> </a:t>
            </a:r>
            <a:r>
              <a:rPr lang="sv-SE" baseline="0" dirty="0" err="1" smtClean="0"/>
              <a:t>planned</a:t>
            </a:r>
            <a:r>
              <a:rPr lang="sv-SE" baseline="0" dirty="0" smtClean="0"/>
              <a:t> </a:t>
            </a:r>
            <a:r>
              <a:rPr lang="sv-SE" baseline="0" dirty="0" err="1" smtClean="0"/>
              <a:t>inspections</a:t>
            </a:r>
            <a:r>
              <a:rPr lang="sv-SE" baseline="0" dirty="0" smtClean="0"/>
              <a:t>. I </a:t>
            </a:r>
            <a:r>
              <a:rPr lang="sv-SE" baseline="0" dirty="0" err="1" smtClean="0"/>
              <a:t>will</a:t>
            </a:r>
            <a:r>
              <a:rPr lang="sv-SE" baseline="0" dirty="0" smtClean="0"/>
              <a:t> </a:t>
            </a:r>
            <a:r>
              <a:rPr lang="sv-SE" baseline="0" dirty="0" err="1" smtClean="0"/>
              <a:t>give</a:t>
            </a:r>
            <a:r>
              <a:rPr lang="sv-SE" baseline="0" dirty="0" smtClean="0"/>
              <a:t> </a:t>
            </a:r>
            <a:r>
              <a:rPr lang="sv-SE" baseline="0" dirty="0" err="1" smtClean="0"/>
              <a:t>this</a:t>
            </a:r>
            <a:r>
              <a:rPr lang="sv-SE" baseline="0" dirty="0" smtClean="0"/>
              <a:t> presentation </a:t>
            </a:r>
            <a:r>
              <a:rPr lang="sv-SE" baseline="0" dirty="0" err="1" smtClean="0"/>
              <a:t>together</a:t>
            </a:r>
            <a:r>
              <a:rPr lang="sv-SE" baseline="0" dirty="0" smtClean="0"/>
              <a:t> </a:t>
            </a:r>
            <a:r>
              <a:rPr lang="sv-SE" baseline="0" dirty="0" err="1" smtClean="0"/>
              <a:t>with</a:t>
            </a:r>
            <a:r>
              <a:rPr lang="sv-SE" baseline="0" dirty="0" smtClean="0"/>
              <a:t> my </a:t>
            </a:r>
            <a:r>
              <a:rPr lang="sv-SE" baseline="0" dirty="0" err="1" smtClean="0"/>
              <a:t>colleague</a:t>
            </a:r>
            <a:r>
              <a:rPr lang="sv-SE" baseline="0" dirty="0" smtClean="0"/>
              <a:t> Sara Svensson </a:t>
            </a:r>
            <a:r>
              <a:rPr lang="sv-SE" baseline="0" dirty="0" err="1" smtClean="0"/>
              <a:t>who</a:t>
            </a:r>
            <a:r>
              <a:rPr lang="sv-SE" baseline="0" dirty="0" smtClean="0"/>
              <a:t> </a:t>
            </a:r>
            <a:r>
              <a:rPr lang="sv-SE" baseline="0" dirty="0" err="1" smtClean="0"/>
              <a:t>will</a:t>
            </a:r>
            <a:r>
              <a:rPr lang="sv-SE" baseline="0" dirty="0" smtClean="0"/>
              <a:t> present </a:t>
            </a:r>
            <a:r>
              <a:rPr lang="sv-SE" baseline="0" dirty="0" err="1" smtClean="0"/>
              <a:t>herself</a:t>
            </a:r>
            <a:r>
              <a:rPr lang="sv-SE" baseline="0" dirty="0" smtClean="0"/>
              <a:t> – </a:t>
            </a:r>
            <a:r>
              <a:rPr lang="sv-SE" baseline="0" dirty="0" err="1" smtClean="0"/>
              <a:t>please</a:t>
            </a:r>
            <a:r>
              <a:rPr lang="sv-SE" baseline="0" dirty="0" smtClean="0"/>
              <a:t> Sara!</a:t>
            </a:r>
            <a:endParaRPr lang="sv-SE" dirty="0" smtClean="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44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Our supervisory effort is a pilot project that focuses on new ways of organizing work with a focus on self-employment companies and digital platforms. We have been commissioned by our government and it will be reported back in February 2022. The purpose of the supervision is to gain knowledge if the work environment is satisfactory in this type of work and the goal is to test whether the work environment legislation in its current form is sufficient to demand improvements</a:t>
            </a:r>
            <a:r>
              <a:rPr lang="en-GB" baseline="0" dirty="0" smtClean="0"/>
              <a:t> w</a:t>
            </a:r>
            <a:r>
              <a:rPr lang="en-GB" dirty="0" smtClean="0"/>
              <a:t>here it is needed. The work is carried out for the most part by the members of our project group, which consists of me and Sara as inspectors, a project manager Monica Björk, a lawyer Jonas Hamark and a communicator Anna-Carin Carlsson. For those who want to read more, there is a project directive with registration number 2018/035377, there is also more information on our website. In the project, we have chosen to make a limitation to the Work Environment Act with a focus on systematic work environment work. Now Sara takes over, go ahead Sara.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028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This means that we neither meet those who perform the work nor see the place where the work is performed. We meet the owner and any administrative staff working in the office.</a:t>
            </a:r>
          </a:p>
          <a:p>
            <a:r>
              <a:rPr lang="en-GB" dirty="0" smtClean="0"/>
              <a:t>In a regular inspections, we put many requirements both on the basis of SAM and other regulations. We have been open about the fact that we do not know if the legislation can apply and that this is the reason for this pilot project.</a:t>
            </a:r>
          </a:p>
          <a:p>
            <a:r>
              <a:rPr lang="en-GB" dirty="0" smtClean="0"/>
              <a:t>Many of the companies we visit want to know what applies and what responsibility they have.</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35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Here is some information about the supervision and the results we have achieved so far. We have carried out 25 inspections, most of which have led to demands for action. Due to the pandemic that has affected us all, no inspections have been carried out since March last year. Three businesses have been fined, of which two are digital platforms and one is self-employed company. </a:t>
            </a:r>
            <a:r>
              <a:rPr lang="en-GB" smtClean="0"/>
              <a:t>The digital platforms have appealed the decision with justification as to why they do not consider themselves to have employer responsibility for the work environment. </a:t>
            </a:r>
            <a:r>
              <a:rPr lang="en-GB" dirty="0" smtClean="0"/>
              <a:t>The requirements are set on the basis of the regulations on systematic work environment work, AFS 2001:1. The decision against the self-employment company has been revoked due to a ruling from the Court of Appeal in October 2019. The Swedish Work Environment Authority appealed the Court of Appeal's ruling, but the Supreme Administrative Court decided in January 2021 not to grant leave to appeal. With the decision of the Supreme Administrative Court, the judgment of the Court of Appeal stands.</a:t>
            </a:r>
          </a:p>
          <a:p>
            <a:r>
              <a:rPr lang="en-GB" dirty="0" smtClean="0"/>
              <a:t>Now I hand over the word to Sara, go ahead Sara.</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9964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smtClean="0"/>
              <a:t>How do we assess risk assessments when you have not been out at the workplaces where the work is performed, but you have made risk assessments based on facts that can be downloaded online, among other things. The employees / performers of the work have not participated in the risk assessments.</a:t>
            </a:r>
          </a:p>
          <a:p>
            <a:r>
              <a:rPr lang="en-GB" dirty="0" smtClean="0"/>
              <a:t>Having post-registered assignments means that, for example, the self-employment companies do not know where the people are going to work until they receive documentation and sends out an invoice.</a:t>
            </a:r>
          </a:p>
          <a:p>
            <a:r>
              <a:rPr lang="en-GB" dirty="0" smtClean="0"/>
              <a:t>How should one then be able to take on employer responsibility and how should one, for example, be able to make a risk assessment of a job that the self-employed company does not know about until the job has been completed?</a:t>
            </a:r>
          </a:p>
          <a:p>
            <a:r>
              <a:rPr lang="en-GB" dirty="0" smtClean="0"/>
              <a:t>Several of the companies are interested in our assignment and are asking for answers on how they should/could do the right thing.</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40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baseline="0" dirty="0" smtClean="0"/>
              <a:t>The companies are so-called digital platforms. We are waiting for an answer.</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FDCF5E-7795-44F4-B865-669392F15EAC}"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251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57CD1-F792-6346-B9DD-FFC81B9ECD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17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F57CD1-F792-6346-B9DD-FFC81B9ECDA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9887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 Id="rId5" Type="http://schemas.openxmlformats.org/officeDocument/2006/relationships/image" Target="../media/image23.png"/><Relationship Id="rId4" Type="http://schemas.openxmlformats.org/officeDocument/2006/relationships/image" Target="../media/image17.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8" y="0"/>
            <a:ext cx="3068906" cy="5683517"/>
          </a:xfrm>
          <a:prstGeom prst="rect">
            <a:avLst/>
          </a:prstGeom>
        </p:spPr>
      </p:pic>
      <p:sp>
        <p:nvSpPr>
          <p:cNvPr id="2" name="Rubrik 1"/>
          <p:cNvSpPr>
            <a:spLocks noGrp="1"/>
          </p:cNvSpPr>
          <p:nvPr>
            <p:ph type="ctrTitle"/>
          </p:nvPr>
        </p:nvSpPr>
        <p:spPr>
          <a:xfrm>
            <a:off x="971549" y="1700213"/>
            <a:ext cx="10247313" cy="1524000"/>
          </a:xfrm>
        </p:spPr>
        <p:txBody>
          <a:bodyPr anchor="b"/>
          <a:lstStyle>
            <a:lvl1pPr algn="ctr">
              <a:defRPr sz="4000"/>
            </a:lvl1pPr>
          </a:lstStyle>
          <a:p>
            <a:r>
              <a:rPr lang="sv-SE" smtClean="0"/>
              <a:t>Klicka här för att ändra format</a:t>
            </a:r>
            <a:endParaRPr lang="sv-SE" dirty="0"/>
          </a:p>
        </p:txBody>
      </p:sp>
      <p:sp>
        <p:nvSpPr>
          <p:cNvPr id="3" name="Underrubrik 2"/>
          <p:cNvSpPr>
            <a:spLocks noGrp="1"/>
          </p:cNvSpPr>
          <p:nvPr>
            <p:ph type="subTitle" idx="1"/>
          </p:nvPr>
        </p:nvSpPr>
        <p:spPr>
          <a:xfrm>
            <a:off x="971549" y="3316288"/>
            <a:ext cx="10247313"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smtClean="0"/>
              <a:t>Klicka om du vill redigera mall för underrubrikformat</a:t>
            </a:r>
            <a:endParaRPr lang="sv-SE" dirty="0"/>
          </a:p>
        </p:txBody>
      </p:sp>
      <p:sp>
        <p:nvSpPr>
          <p:cNvPr id="4" name="Platshållare för datum 3"/>
          <p:cNvSpPr>
            <a:spLocks noGrp="1"/>
          </p:cNvSpPr>
          <p:nvPr>
            <p:ph type="dt" sz="half" idx="10"/>
          </p:nvPr>
        </p:nvSpPr>
        <p:spPr/>
        <p:txBody>
          <a:bodyPr/>
          <a:lstStyle/>
          <a:p>
            <a:fld id="{AC2A083B-EC0C-482C-8037-194ADC8535E4}"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6445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iggande fotografi">
    <p:spTree>
      <p:nvGrpSpPr>
        <p:cNvPr id="1" name=""/>
        <p:cNvGrpSpPr/>
        <p:nvPr/>
      </p:nvGrpSpPr>
      <p:grpSpPr>
        <a:xfrm>
          <a:off x="0" y="0"/>
          <a:ext cx="0" cy="0"/>
          <a:chOff x="0" y="0"/>
          <a:chExt cx="0" cy="0"/>
        </a:xfrm>
      </p:grpSpPr>
      <p:sp>
        <p:nvSpPr>
          <p:cNvPr id="2" name="Rubrik 1"/>
          <p:cNvSpPr>
            <a:spLocks noGrp="1"/>
          </p:cNvSpPr>
          <p:nvPr>
            <p:ph type="title"/>
          </p:nvPr>
        </p:nvSpPr>
        <p:spPr>
          <a:xfrm>
            <a:off x="971551" y="714379"/>
            <a:ext cx="10247312" cy="987425"/>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971551" y="1701800"/>
            <a:ext cx="3973920" cy="3814763"/>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5791199" y="1701801"/>
            <a:ext cx="5427663" cy="3814763"/>
          </a:xfrm>
          <a:ln w="3175">
            <a:solidFill>
              <a:schemeClr val="tx2"/>
            </a:solidFill>
          </a:ln>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157178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otografi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1" y="714379"/>
            <a:ext cx="10315576" cy="987425"/>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192089" y="1701804"/>
            <a:ext cx="11807824" cy="4259259"/>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163965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otografi">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192088" y="161929"/>
            <a:ext cx="11807825" cy="5799134"/>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139080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 y="0"/>
            <a:ext cx="3068905" cy="5683516"/>
          </a:xfrm>
          <a:prstGeom prst="rect">
            <a:avLst/>
          </a:prstGeom>
        </p:spPr>
      </p:pic>
      <p:sp>
        <p:nvSpPr>
          <p:cNvPr id="2" name="Rubrik 1"/>
          <p:cNvSpPr>
            <a:spLocks noGrp="1"/>
          </p:cNvSpPr>
          <p:nvPr>
            <p:ph type="ctrTitle"/>
          </p:nvPr>
        </p:nvSpPr>
        <p:spPr>
          <a:xfrm>
            <a:off x="971549" y="1700213"/>
            <a:ext cx="10247313" cy="1524000"/>
          </a:xfrm>
        </p:spPr>
        <p:txBody>
          <a:bodyPr anchor="b"/>
          <a:lstStyle>
            <a:lvl1pPr algn="ctr">
              <a:defRPr sz="4000"/>
            </a:lvl1pPr>
          </a:lstStyle>
          <a:p>
            <a:r>
              <a:rPr lang="sv-SE" smtClean="0"/>
              <a:t>Klicka här för att ändra format</a:t>
            </a:r>
            <a:endParaRPr lang="sv-SE" dirty="0"/>
          </a:p>
        </p:txBody>
      </p:sp>
      <p:sp>
        <p:nvSpPr>
          <p:cNvPr id="3" name="Underrubrik 2"/>
          <p:cNvSpPr>
            <a:spLocks noGrp="1"/>
          </p:cNvSpPr>
          <p:nvPr>
            <p:ph type="subTitle" idx="1"/>
          </p:nvPr>
        </p:nvSpPr>
        <p:spPr>
          <a:xfrm>
            <a:off x="971549" y="3316288"/>
            <a:ext cx="10247313"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C2A083B-EC0C-482C-8037-194ADC8535E4}"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0789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8A46B1B-5617-487A-989F-DCA5A42EE1F9}"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52819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Rubrik och innehåll VI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381164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0" y="1700213"/>
            <a:ext cx="10247313" cy="1522800"/>
          </a:xfrm>
        </p:spPr>
        <p:txBody>
          <a:bodyPr anchor="b"/>
          <a:lstStyle>
            <a:lvl1pPr algn="ctr">
              <a:defRPr sz="40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971550" y="3315600"/>
            <a:ext cx="10247313" cy="1500187"/>
          </a:xfrm>
        </p:spPr>
        <p:txBody>
          <a:bodyPr/>
          <a:lstStyle>
            <a:lvl1pPr marL="0" indent="0" algn="ctr">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3E47D68-D558-4A5A-954D-AC19436172CA}"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6333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71550" y="1700213"/>
            <a:ext cx="4619625" cy="38163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600825" y="1700213"/>
            <a:ext cx="4618038" cy="38163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67BCB407-9CED-43E7-B285-A80DB7138F76}" type="datetime1">
              <a:rPr lang="sv-SE" smtClean="0">
                <a:solidFill>
                  <a:prstClr val="black">
                    <a:tint val="75000"/>
                  </a:prstClr>
                </a:solidFill>
              </a:rPr>
              <a:t>2021-02-16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54363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71550" y="714376"/>
            <a:ext cx="10247313" cy="985838"/>
          </a:xfrm>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971550" y="1223963"/>
            <a:ext cx="4619625" cy="823912"/>
          </a:xfrm>
        </p:spPr>
        <p:txBody>
          <a:bodyPr anchor="b"/>
          <a:lstStyle>
            <a:lvl1pPr marL="0" indent="0">
              <a:buNone/>
              <a:defRPr sz="2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971550" y="2209800"/>
            <a:ext cx="4619625" cy="34750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600824" y="1223963"/>
            <a:ext cx="4618039" cy="823912"/>
          </a:xfrm>
        </p:spPr>
        <p:txBody>
          <a:bodyPr anchor="b"/>
          <a:lstStyle>
            <a:lvl1pPr marL="0" indent="0">
              <a:buNone/>
              <a:defRPr sz="2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00824" y="2209800"/>
            <a:ext cx="4618039" cy="34750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AD40EEA-6E27-49AE-9591-C0C132CBFFBD}" type="datetime1">
              <a:rPr lang="sv-SE" smtClean="0">
                <a:solidFill>
                  <a:prstClr val="black">
                    <a:tint val="75000"/>
                  </a:prstClr>
                </a:solidFill>
              </a:rPr>
              <a:t>2021-02-16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9911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490C65E-6E9E-49E4-8C0F-4AC4396DEABB}" type="datetime1">
              <a:rPr lang="sv-SE" smtClean="0">
                <a:solidFill>
                  <a:prstClr val="black">
                    <a:tint val="75000"/>
                  </a:prstClr>
                </a:solidFill>
              </a:rPr>
              <a:t>2021-02-16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699716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8A46B1B-5617-487A-989F-DCA5A42EE1F9}"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3670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B9C9325-6008-4D91-881C-52CF75E76D8D}" type="datetime1">
              <a:rPr lang="sv-SE" smtClean="0">
                <a:solidFill>
                  <a:prstClr val="black">
                    <a:tint val="75000"/>
                  </a:prstClr>
                </a:solidFill>
              </a:rPr>
              <a:t>2021-02-16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4989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tående fotografi">
    <p:spTree>
      <p:nvGrpSpPr>
        <p:cNvPr id="1" name=""/>
        <p:cNvGrpSpPr/>
        <p:nvPr/>
      </p:nvGrpSpPr>
      <p:grpSpPr>
        <a:xfrm>
          <a:off x="0" y="0"/>
          <a:ext cx="0" cy="0"/>
          <a:chOff x="0" y="0"/>
          <a:chExt cx="0" cy="0"/>
        </a:xfrm>
      </p:grpSpPr>
      <p:sp>
        <p:nvSpPr>
          <p:cNvPr id="2" name="Rubrik 1"/>
          <p:cNvSpPr>
            <a:spLocks noGrp="1"/>
          </p:cNvSpPr>
          <p:nvPr>
            <p:ph type="title"/>
          </p:nvPr>
        </p:nvSpPr>
        <p:spPr>
          <a:xfrm>
            <a:off x="971550" y="714379"/>
            <a:ext cx="5783478" cy="987425"/>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971550" y="1701800"/>
            <a:ext cx="5783478" cy="3814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7554913" y="714375"/>
            <a:ext cx="3663950" cy="4802188"/>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123171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iggande fotografi">
    <p:spTree>
      <p:nvGrpSpPr>
        <p:cNvPr id="1" name=""/>
        <p:cNvGrpSpPr/>
        <p:nvPr/>
      </p:nvGrpSpPr>
      <p:grpSpPr>
        <a:xfrm>
          <a:off x="0" y="0"/>
          <a:ext cx="0" cy="0"/>
          <a:chOff x="0" y="0"/>
          <a:chExt cx="0" cy="0"/>
        </a:xfrm>
      </p:grpSpPr>
      <p:sp>
        <p:nvSpPr>
          <p:cNvPr id="2" name="Rubrik 1"/>
          <p:cNvSpPr>
            <a:spLocks noGrp="1"/>
          </p:cNvSpPr>
          <p:nvPr>
            <p:ph type="title"/>
          </p:nvPr>
        </p:nvSpPr>
        <p:spPr>
          <a:xfrm>
            <a:off x="971551" y="714379"/>
            <a:ext cx="10247312" cy="987425"/>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971551" y="1701800"/>
            <a:ext cx="3973920" cy="3814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5791199" y="1701801"/>
            <a:ext cx="5427663" cy="3814763"/>
          </a:xfrm>
          <a:ln w="3175">
            <a:solidFill>
              <a:schemeClr val="tx2"/>
            </a:solidFill>
          </a:ln>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2063261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Fotografi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1" y="714379"/>
            <a:ext cx="10315576" cy="987425"/>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192089" y="1701804"/>
            <a:ext cx="11807824" cy="4259259"/>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82051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Fotografi">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192088" y="161929"/>
            <a:ext cx="11807825" cy="5799134"/>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380351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8" y="0"/>
            <a:ext cx="3068906" cy="5683516"/>
          </a:xfrm>
          <a:prstGeom prst="rect">
            <a:avLst/>
          </a:prstGeom>
        </p:spPr>
      </p:pic>
      <p:sp>
        <p:nvSpPr>
          <p:cNvPr id="2" name="Rubrik 1"/>
          <p:cNvSpPr>
            <a:spLocks noGrp="1"/>
          </p:cNvSpPr>
          <p:nvPr>
            <p:ph type="ctrTitle"/>
          </p:nvPr>
        </p:nvSpPr>
        <p:spPr>
          <a:xfrm>
            <a:off x="971549" y="1700213"/>
            <a:ext cx="10247313" cy="1524000"/>
          </a:xfrm>
        </p:spPr>
        <p:txBody>
          <a:bodyPr anchor="b"/>
          <a:lstStyle>
            <a:lvl1pPr algn="ctr">
              <a:defRPr sz="4000"/>
            </a:lvl1pPr>
          </a:lstStyle>
          <a:p>
            <a:r>
              <a:rPr lang="sv-SE" smtClean="0"/>
              <a:t>Klicka här för att ändra format</a:t>
            </a:r>
            <a:endParaRPr lang="sv-SE" dirty="0"/>
          </a:p>
        </p:txBody>
      </p:sp>
      <p:sp>
        <p:nvSpPr>
          <p:cNvPr id="3" name="Underrubrik 2"/>
          <p:cNvSpPr>
            <a:spLocks noGrp="1"/>
          </p:cNvSpPr>
          <p:nvPr>
            <p:ph type="subTitle" idx="1"/>
          </p:nvPr>
        </p:nvSpPr>
        <p:spPr>
          <a:xfrm>
            <a:off x="971549" y="3316288"/>
            <a:ext cx="10247313"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sv-SE" smtClean="0"/>
              <a:t>Klicka här för att ändra format på underrubrik i bakgrunden</a:t>
            </a:r>
            <a:endParaRPr lang="sv-SE" dirty="0"/>
          </a:p>
        </p:txBody>
      </p:sp>
      <p:sp>
        <p:nvSpPr>
          <p:cNvPr id="4" name="Platshållare för datum 3"/>
          <p:cNvSpPr>
            <a:spLocks noGrp="1"/>
          </p:cNvSpPr>
          <p:nvPr>
            <p:ph type="dt" sz="half" idx="10"/>
          </p:nvPr>
        </p:nvSpPr>
        <p:spPr/>
        <p:txBody>
          <a:bodyPr/>
          <a:lstStyle/>
          <a:p>
            <a:fld id="{AC2A083B-EC0C-482C-8037-194ADC8535E4}"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27731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58A46B1B-5617-487A-989F-DCA5A42EE1F9}"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66240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VI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111624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0" y="1700213"/>
            <a:ext cx="10247313" cy="1522800"/>
          </a:xfrm>
        </p:spPr>
        <p:txBody>
          <a:bodyPr anchor="b"/>
          <a:lstStyle>
            <a:lvl1pPr algn="ctr">
              <a:defRPr sz="40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971550" y="3315600"/>
            <a:ext cx="10247313" cy="1500187"/>
          </a:xfrm>
        </p:spPr>
        <p:txBody>
          <a:bodyPr/>
          <a:lstStyle>
            <a:lvl1pPr marL="0" indent="0" algn="ctr">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83E47D68-D558-4A5A-954D-AC19436172CA}"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97149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71550" y="1700213"/>
            <a:ext cx="4619625" cy="38163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600825" y="1700213"/>
            <a:ext cx="4618038" cy="381635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67BCB407-9CED-43E7-B285-A80DB7138F76}" type="datetime1">
              <a:rPr lang="sv-SE" smtClean="0">
                <a:solidFill>
                  <a:prstClr val="black">
                    <a:tint val="75000"/>
                  </a:prstClr>
                </a:solidFill>
              </a:rPr>
              <a:t>2021-02-16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61332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VIT">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20152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71550" y="714376"/>
            <a:ext cx="10247313" cy="985838"/>
          </a:xfrm>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971550" y="1223963"/>
            <a:ext cx="4619625" cy="823912"/>
          </a:xfrm>
        </p:spPr>
        <p:txBody>
          <a:bodyPr anchor="b"/>
          <a:lstStyle>
            <a:lvl1pPr marL="0" indent="0">
              <a:buNone/>
              <a:defRPr sz="2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971550" y="2209800"/>
            <a:ext cx="4619625" cy="34750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600824" y="1223963"/>
            <a:ext cx="4618039" cy="823912"/>
          </a:xfrm>
        </p:spPr>
        <p:txBody>
          <a:bodyPr anchor="b"/>
          <a:lstStyle>
            <a:lvl1pPr marL="0" indent="0">
              <a:buNone/>
              <a:defRPr sz="2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600824" y="2209800"/>
            <a:ext cx="4618039" cy="3475037"/>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AD40EEA-6E27-49AE-9591-C0C132CBFFBD}" type="datetime1">
              <a:rPr lang="sv-SE" smtClean="0">
                <a:solidFill>
                  <a:prstClr val="black">
                    <a:tint val="75000"/>
                  </a:prstClr>
                </a:solidFill>
              </a:rPr>
              <a:t>2021-02-16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82679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490C65E-6E9E-49E4-8C0F-4AC4396DEABB}" type="datetime1">
              <a:rPr lang="sv-SE" smtClean="0">
                <a:solidFill>
                  <a:prstClr val="black">
                    <a:tint val="75000"/>
                  </a:prstClr>
                </a:solidFill>
              </a:rPr>
              <a:t>2021-02-16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72291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B9C9325-6008-4D91-881C-52CF75E76D8D}" type="datetime1">
              <a:rPr lang="sv-SE" smtClean="0">
                <a:solidFill>
                  <a:prstClr val="black">
                    <a:tint val="75000"/>
                  </a:prstClr>
                </a:solidFill>
              </a:rPr>
              <a:t>2021-02-16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169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ående fotografi">
    <p:spTree>
      <p:nvGrpSpPr>
        <p:cNvPr id="1" name=""/>
        <p:cNvGrpSpPr/>
        <p:nvPr/>
      </p:nvGrpSpPr>
      <p:grpSpPr>
        <a:xfrm>
          <a:off x="0" y="0"/>
          <a:ext cx="0" cy="0"/>
          <a:chOff x="0" y="0"/>
          <a:chExt cx="0" cy="0"/>
        </a:xfrm>
      </p:grpSpPr>
      <p:sp>
        <p:nvSpPr>
          <p:cNvPr id="2" name="Rubrik 1"/>
          <p:cNvSpPr>
            <a:spLocks noGrp="1"/>
          </p:cNvSpPr>
          <p:nvPr>
            <p:ph type="title"/>
          </p:nvPr>
        </p:nvSpPr>
        <p:spPr>
          <a:xfrm>
            <a:off x="971550" y="714379"/>
            <a:ext cx="5783478" cy="987425"/>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971550" y="1701800"/>
            <a:ext cx="5783478" cy="3814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7554913" y="714375"/>
            <a:ext cx="3663950" cy="4802188"/>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338234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iggande fotografi">
    <p:spTree>
      <p:nvGrpSpPr>
        <p:cNvPr id="1" name=""/>
        <p:cNvGrpSpPr/>
        <p:nvPr/>
      </p:nvGrpSpPr>
      <p:grpSpPr>
        <a:xfrm>
          <a:off x="0" y="0"/>
          <a:ext cx="0" cy="0"/>
          <a:chOff x="0" y="0"/>
          <a:chExt cx="0" cy="0"/>
        </a:xfrm>
      </p:grpSpPr>
      <p:sp>
        <p:nvSpPr>
          <p:cNvPr id="2" name="Rubrik 1"/>
          <p:cNvSpPr>
            <a:spLocks noGrp="1"/>
          </p:cNvSpPr>
          <p:nvPr>
            <p:ph type="title"/>
          </p:nvPr>
        </p:nvSpPr>
        <p:spPr>
          <a:xfrm>
            <a:off x="971551" y="714379"/>
            <a:ext cx="10247312" cy="987425"/>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971551" y="1701800"/>
            <a:ext cx="3973920" cy="3814763"/>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5791199" y="1701801"/>
            <a:ext cx="5427663" cy="3814763"/>
          </a:xfrm>
          <a:ln w="3175">
            <a:solidFill>
              <a:schemeClr val="tx2"/>
            </a:solidFill>
          </a:ln>
        </p:spPr>
        <p:txBody>
          <a:bodyPr/>
          <a:lstStyle/>
          <a:p>
            <a:r>
              <a:rPr lang="sv-SE" smtClean="0"/>
              <a:t>Klicka på ikonen för att lägga till en bild</a:t>
            </a:r>
            <a:endParaRPr lang="sv-SE"/>
          </a:p>
        </p:txBody>
      </p:sp>
    </p:spTree>
    <p:extLst>
      <p:ext uri="{BB962C8B-B14F-4D97-AF65-F5344CB8AC3E}">
        <p14:creationId xmlns:p14="http://schemas.microsoft.com/office/powerpoint/2010/main" val="72691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otografi och 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1" y="714379"/>
            <a:ext cx="10315576" cy="987425"/>
          </a:xfrm>
        </p:spPr>
        <p:txBody>
          <a:bodyPr/>
          <a:lstStyle/>
          <a:p>
            <a:r>
              <a:rPr lang="sv-SE" smtClean="0"/>
              <a:t>Klicka här för att ändra format</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192089" y="1701804"/>
            <a:ext cx="11807824" cy="4259259"/>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153037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Fotografi">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192088" y="161929"/>
            <a:ext cx="11807825" cy="5799134"/>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218244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sv-SE" smtClean="0"/>
              <a:t>Klicka här för att ändra format</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en-US" dirty="0"/>
          </a:p>
        </p:txBody>
      </p:sp>
      <p:sp>
        <p:nvSpPr>
          <p:cNvPr id="4" name="Date Placeholder 3"/>
          <p:cNvSpPr>
            <a:spLocks noGrp="1"/>
          </p:cNvSpPr>
          <p:nvPr>
            <p:ph type="dt" sz="half" idx="10"/>
          </p:nvPr>
        </p:nvSpPr>
        <p:spPr/>
        <p:txBody>
          <a:bodyPr/>
          <a:lstStyle/>
          <a:p>
            <a:r>
              <a:rPr lang="sv-SE" smtClean="0">
                <a:solidFill>
                  <a:prstClr val="black">
                    <a:tint val="75000"/>
                  </a:prstClr>
                </a:solidFill>
              </a:rPr>
              <a:t>2020-09-23</a:t>
            </a:r>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2017-05-08</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2545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idx="1"/>
          </p:nvPr>
        </p:nvSpPr>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3"/>
          <p:cNvSpPr>
            <a:spLocks noGrp="1"/>
          </p:cNvSpPr>
          <p:nvPr>
            <p:ph type="dt" sz="half" idx="10"/>
          </p:nvPr>
        </p:nvSpPr>
        <p:spPr/>
        <p:txBody>
          <a:bodyPr/>
          <a:lstStyle/>
          <a:p>
            <a:r>
              <a:rPr lang="sv-SE" smtClean="0">
                <a:solidFill>
                  <a:prstClr val="black">
                    <a:tint val="75000"/>
                  </a:prstClr>
                </a:solidFill>
              </a:rPr>
              <a:t>2020-09-23</a:t>
            </a:r>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2017-05-08</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68757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r>
              <a:rPr lang="sv-SE" smtClean="0">
                <a:solidFill>
                  <a:prstClr val="black">
                    <a:tint val="75000"/>
                  </a:prstClr>
                </a:solidFill>
              </a:rPr>
              <a:t>2020-09-23</a:t>
            </a:r>
            <a:endParaRPr lang="sv-SE">
              <a:solidFill>
                <a:prstClr val="black">
                  <a:tint val="75000"/>
                </a:prstClr>
              </a:solidFill>
            </a:endParaRPr>
          </a:p>
        </p:txBody>
      </p:sp>
      <p:sp>
        <p:nvSpPr>
          <p:cNvPr id="5" name="Footer Placeholder 4"/>
          <p:cNvSpPr>
            <a:spLocks noGrp="1"/>
          </p:cNvSpPr>
          <p:nvPr>
            <p:ph type="ftr" sz="quarter" idx="11"/>
          </p:nvPr>
        </p:nvSpPr>
        <p:spPr/>
        <p:txBody>
          <a:bodyPr/>
          <a:lstStyle/>
          <a:p>
            <a:r>
              <a:rPr lang="sv-SE" smtClean="0">
                <a:solidFill>
                  <a:prstClr val="black">
                    <a:tint val="75000"/>
                  </a:prstClr>
                </a:solidFill>
              </a:rPr>
              <a:t>2017-05-08</a:t>
            </a:r>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99488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971550" y="1700213"/>
            <a:ext cx="10247313" cy="1522800"/>
          </a:xfrm>
        </p:spPr>
        <p:txBody>
          <a:bodyPr anchor="b"/>
          <a:lstStyle>
            <a:lvl1pPr algn="ctr">
              <a:defRPr sz="4000"/>
            </a:lvl1pPr>
          </a:lstStyle>
          <a:p>
            <a:r>
              <a:rPr lang="sv-SE" smtClean="0"/>
              <a:t>Klicka här för att ändra format</a:t>
            </a:r>
            <a:endParaRPr lang="sv-SE" dirty="0"/>
          </a:p>
        </p:txBody>
      </p:sp>
      <p:sp>
        <p:nvSpPr>
          <p:cNvPr id="3" name="Platshållare för text 2"/>
          <p:cNvSpPr>
            <a:spLocks noGrp="1"/>
          </p:cNvSpPr>
          <p:nvPr>
            <p:ph type="body" idx="1"/>
          </p:nvPr>
        </p:nvSpPr>
        <p:spPr>
          <a:xfrm>
            <a:off x="971550" y="3315600"/>
            <a:ext cx="10247313" cy="1500187"/>
          </a:xfrm>
        </p:spPr>
        <p:txBody>
          <a:bodyPr/>
          <a:lstStyle>
            <a:lvl1pPr marL="0" indent="0" algn="ctr">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sv-SE" smtClean="0"/>
              <a:t>Redigera format för bakgrundstext</a:t>
            </a:r>
          </a:p>
        </p:txBody>
      </p:sp>
      <p:sp>
        <p:nvSpPr>
          <p:cNvPr id="4" name="Platshållare för datum 3"/>
          <p:cNvSpPr>
            <a:spLocks noGrp="1"/>
          </p:cNvSpPr>
          <p:nvPr>
            <p:ph type="dt" sz="half" idx="10"/>
          </p:nvPr>
        </p:nvSpPr>
        <p:spPr/>
        <p:txBody>
          <a:bodyPr/>
          <a:lstStyle/>
          <a:p>
            <a:fld id="{83E47D68-D558-4A5A-954D-AC19436172CA}" type="datetime1">
              <a:rPr lang="sv-SE" smtClean="0">
                <a:solidFill>
                  <a:prstClr val="black">
                    <a:tint val="75000"/>
                  </a:prstClr>
                </a:solidFill>
              </a:rPr>
              <a:t>2021-02-16</a:t>
            </a:fld>
            <a:endParaRPr lang="sv-SE">
              <a:solidFill>
                <a:prstClr val="black">
                  <a:tint val="75000"/>
                </a:prstClr>
              </a:solidFill>
            </a:endParaRPr>
          </a:p>
        </p:txBody>
      </p:sp>
      <p:sp>
        <p:nvSpPr>
          <p:cNvPr id="5" name="Platshållare för sidfot 4"/>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6" name="Platshållare för bildnummer 5"/>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923307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Date Placeholder 4"/>
          <p:cNvSpPr>
            <a:spLocks noGrp="1"/>
          </p:cNvSpPr>
          <p:nvPr>
            <p:ph type="dt" sz="half" idx="10"/>
          </p:nvPr>
        </p:nvSpPr>
        <p:spPr/>
        <p:txBody>
          <a:bodyPr/>
          <a:lstStyle/>
          <a:p>
            <a:r>
              <a:rPr lang="sv-SE" smtClean="0"/>
              <a:t>2020-09-23</a:t>
            </a:r>
            <a:endParaRPr lang="sv-SE"/>
          </a:p>
        </p:txBody>
      </p:sp>
      <p:sp>
        <p:nvSpPr>
          <p:cNvPr id="6" name="Footer Placeholder 5"/>
          <p:cNvSpPr>
            <a:spLocks noGrp="1"/>
          </p:cNvSpPr>
          <p:nvPr>
            <p:ph type="ftr" sz="quarter" idx="11"/>
          </p:nvPr>
        </p:nvSpPr>
        <p:spPr/>
        <p:txBody>
          <a:bodyPr/>
          <a:lstStyle/>
          <a:p>
            <a:r>
              <a:rPr lang="sv-SE" smtClean="0"/>
              <a:t>2017-05-08</a:t>
            </a:r>
            <a:endParaRPr lang="sv-SE" dirty="0"/>
          </a:p>
        </p:txBody>
      </p:sp>
      <p:sp>
        <p:nvSpPr>
          <p:cNvPr id="7" name="Slide Number Placeholder 6"/>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2963622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7" name="Date Placeholder 6"/>
          <p:cNvSpPr>
            <a:spLocks noGrp="1"/>
          </p:cNvSpPr>
          <p:nvPr>
            <p:ph type="dt" sz="half" idx="10"/>
          </p:nvPr>
        </p:nvSpPr>
        <p:spPr/>
        <p:txBody>
          <a:bodyPr/>
          <a:lstStyle/>
          <a:p>
            <a:r>
              <a:rPr lang="sv-SE" smtClean="0">
                <a:solidFill>
                  <a:prstClr val="black">
                    <a:tint val="75000"/>
                  </a:prstClr>
                </a:solidFill>
              </a:rPr>
              <a:t>2020-09-23</a:t>
            </a:r>
            <a:endParaRPr lang="sv-SE">
              <a:solidFill>
                <a:prstClr val="black">
                  <a:tint val="75000"/>
                </a:prstClr>
              </a:solidFill>
            </a:endParaRPr>
          </a:p>
        </p:txBody>
      </p:sp>
      <p:sp>
        <p:nvSpPr>
          <p:cNvPr id="8" name="Footer Placeholder 7"/>
          <p:cNvSpPr>
            <a:spLocks noGrp="1"/>
          </p:cNvSpPr>
          <p:nvPr>
            <p:ph type="ftr" sz="quarter" idx="11"/>
          </p:nvPr>
        </p:nvSpPr>
        <p:spPr/>
        <p:txBody>
          <a:bodyPr/>
          <a:lstStyle/>
          <a:p>
            <a:r>
              <a:rPr lang="sv-SE" smtClean="0">
                <a:solidFill>
                  <a:prstClr val="black">
                    <a:tint val="75000"/>
                  </a:prstClr>
                </a:solidFill>
              </a:rPr>
              <a:t>2017-05-08</a:t>
            </a:r>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004404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7" name="Date Placeholder 2"/>
          <p:cNvSpPr>
            <a:spLocks noGrp="1"/>
          </p:cNvSpPr>
          <p:nvPr>
            <p:ph type="dt" sz="half" idx="10"/>
          </p:nvPr>
        </p:nvSpPr>
        <p:spPr/>
        <p:txBody>
          <a:bodyPr/>
          <a:lstStyle/>
          <a:p>
            <a:r>
              <a:rPr lang="sv-SE" smtClean="0">
                <a:solidFill>
                  <a:prstClr val="black">
                    <a:tint val="75000"/>
                  </a:prstClr>
                </a:solidFill>
              </a:rPr>
              <a:t>2020-09-23</a:t>
            </a:r>
            <a:endParaRPr lang="sv-SE">
              <a:solidFill>
                <a:prstClr val="black">
                  <a:tint val="75000"/>
                </a:prstClr>
              </a:solidFill>
            </a:endParaRPr>
          </a:p>
        </p:txBody>
      </p:sp>
      <p:sp>
        <p:nvSpPr>
          <p:cNvPr id="5" name="Footer Placeholder 3"/>
          <p:cNvSpPr>
            <a:spLocks noGrp="1"/>
          </p:cNvSpPr>
          <p:nvPr>
            <p:ph type="ftr" sz="quarter" idx="11"/>
          </p:nvPr>
        </p:nvSpPr>
        <p:spPr/>
        <p:txBody>
          <a:bodyPr/>
          <a:lstStyle/>
          <a:p>
            <a:r>
              <a:rPr lang="sv-SE" smtClean="0">
                <a:solidFill>
                  <a:prstClr val="black">
                    <a:tint val="75000"/>
                  </a:prstClr>
                </a:solidFill>
              </a:rPr>
              <a:t>2017-05-08</a:t>
            </a:r>
            <a:endParaRPr lang="sv-SE">
              <a:solidFill>
                <a:prstClr val="black">
                  <a:tint val="75000"/>
                </a:prstClr>
              </a:solidFill>
            </a:endParaRPr>
          </a:p>
        </p:txBody>
      </p:sp>
      <p:sp>
        <p:nvSpPr>
          <p:cNvPr id="6" name="Slide Number Placeholder 4"/>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00402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r>
              <a:rPr lang="sv-SE" smtClean="0">
                <a:solidFill>
                  <a:prstClr val="black">
                    <a:tint val="75000"/>
                  </a:prstClr>
                </a:solidFill>
              </a:rPr>
              <a:t>2020-09-23</a:t>
            </a:r>
            <a:endParaRPr lang="sv-SE">
              <a:solidFill>
                <a:prstClr val="black">
                  <a:tint val="75000"/>
                </a:prstClr>
              </a:solidFill>
            </a:endParaRPr>
          </a:p>
        </p:txBody>
      </p:sp>
      <p:sp>
        <p:nvSpPr>
          <p:cNvPr id="5" name="Footer Placeholder 2"/>
          <p:cNvSpPr>
            <a:spLocks noGrp="1"/>
          </p:cNvSpPr>
          <p:nvPr>
            <p:ph type="ftr" sz="quarter" idx="11"/>
          </p:nvPr>
        </p:nvSpPr>
        <p:spPr/>
        <p:txBody>
          <a:bodyPr/>
          <a:lstStyle/>
          <a:p>
            <a:r>
              <a:rPr lang="sv-SE" smtClean="0">
                <a:solidFill>
                  <a:prstClr val="black">
                    <a:tint val="75000"/>
                  </a:prstClr>
                </a:solidFill>
              </a:rPr>
              <a:t>2017-05-08</a:t>
            </a:r>
            <a:endParaRPr lang="sv-SE">
              <a:solidFill>
                <a:prstClr val="black">
                  <a:tint val="75000"/>
                </a:prstClr>
              </a:solidFill>
            </a:endParaRPr>
          </a:p>
        </p:txBody>
      </p:sp>
      <p:sp>
        <p:nvSpPr>
          <p:cNvPr id="6" name="Slide Number Placeholder 3"/>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10420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sv-SE" smtClean="0"/>
              <a:t>Klicka här för att ändra format</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7" name="Date Placeholder 4"/>
          <p:cNvSpPr>
            <a:spLocks noGrp="1"/>
          </p:cNvSpPr>
          <p:nvPr>
            <p:ph type="dt" sz="half" idx="10"/>
          </p:nvPr>
        </p:nvSpPr>
        <p:spPr/>
        <p:txBody>
          <a:bodyPr/>
          <a:lstStyle/>
          <a:p>
            <a:r>
              <a:rPr lang="sv-SE" smtClean="0"/>
              <a:t>2020-09-23</a:t>
            </a:r>
            <a:endParaRPr lang="sv-SE"/>
          </a:p>
        </p:txBody>
      </p:sp>
      <p:sp>
        <p:nvSpPr>
          <p:cNvPr id="5" name="Footer Placeholder 5"/>
          <p:cNvSpPr>
            <a:spLocks noGrp="1"/>
          </p:cNvSpPr>
          <p:nvPr>
            <p:ph type="ftr" sz="quarter" idx="11"/>
          </p:nvPr>
        </p:nvSpPr>
        <p:spPr/>
        <p:txBody>
          <a:bodyPr/>
          <a:lstStyle/>
          <a:p>
            <a:r>
              <a:rPr lang="sv-SE" smtClean="0"/>
              <a:t>2017-05-08</a:t>
            </a:r>
            <a:endParaRPr lang="sv-SE" dirty="0"/>
          </a:p>
        </p:txBody>
      </p:sp>
      <p:sp>
        <p:nvSpPr>
          <p:cNvPr id="6" name="Slide Number Placeholder 6"/>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2743890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r>
              <a:rPr lang="sv-SE" smtClean="0"/>
              <a:t>2020-09-23</a:t>
            </a:r>
            <a:endParaRPr lang="sv-SE"/>
          </a:p>
        </p:txBody>
      </p:sp>
      <p:sp>
        <p:nvSpPr>
          <p:cNvPr id="6" name="Footer Placeholder 5"/>
          <p:cNvSpPr>
            <a:spLocks noGrp="1"/>
          </p:cNvSpPr>
          <p:nvPr>
            <p:ph type="ftr" sz="quarter" idx="11"/>
          </p:nvPr>
        </p:nvSpPr>
        <p:spPr/>
        <p:txBody>
          <a:bodyPr/>
          <a:lstStyle/>
          <a:p>
            <a:r>
              <a:rPr lang="sv-SE" smtClean="0"/>
              <a:t>2017-05-08</a:t>
            </a:r>
            <a:endParaRPr lang="sv-SE" dirty="0"/>
          </a:p>
        </p:txBody>
      </p:sp>
      <p:sp>
        <p:nvSpPr>
          <p:cNvPr id="7" name="Slide Number Placeholder 6"/>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31570387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sv-SE" smtClean="0"/>
              <a:t>Klicka här för att ändra format</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Date Placeholder 4"/>
          <p:cNvSpPr>
            <a:spLocks noGrp="1"/>
          </p:cNvSpPr>
          <p:nvPr>
            <p:ph type="dt" sz="half" idx="10"/>
          </p:nvPr>
        </p:nvSpPr>
        <p:spPr/>
        <p:txBody>
          <a:bodyPr/>
          <a:lstStyle/>
          <a:p>
            <a:r>
              <a:rPr lang="sv-SE" smtClean="0"/>
              <a:t>2020-09-23</a:t>
            </a:r>
            <a:endParaRPr lang="sv-SE"/>
          </a:p>
        </p:txBody>
      </p:sp>
      <p:sp>
        <p:nvSpPr>
          <p:cNvPr id="6" name="Footer Placeholder 5"/>
          <p:cNvSpPr>
            <a:spLocks noGrp="1"/>
          </p:cNvSpPr>
          <p:nvPr>
            <p:ph type="ftr" sz="quarter" idx="11"/>
          </p:nvPr>
        </p:nvSpPr>
        <p:spPr/>
        <p:txBody>
          <a:bodyPr/>
          <a:lstStyle/>
          <a:p>
            <a:r>
              <a:rPr lang="sv-SE" smtClean="0"/>
              <a:t>2017-05-08</a:t>
            </a:r>
            <a:endParaRPr lang="sv-SE" dirty="0"/>
          </a:p>
        </p:txBody>
      </p:sp>
      <p:sp>
        <p:nvSpPr>
          <p:cNvPr id="7" name="Slide Number Placeholder 6"/>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9382296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sv-SE" smtClean="0"/>
              <a:t>Klicka här för att ändra format</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4" name="Date Placeholder 3"/>
          <p:cNvSpPr>
            <a:spLocks noGrp="1"/>
          </p:cNvSpPr>
          <p:nvPr>
            <p:ph type="dt" sz="half" idx="10"/>
          </p:nvPr>
        </p:nvSpPr>
        <p:spPr/>
        <p:txBody>
          <a:bodyPr/>
          <a:lstStyle/>
          <a:p>
            <a:r>
              <a:rPr lang="sv-SE" smtClean="0"/>
              <a:t>2020-09-23</a:t>
            </a:r>
            <a:endParaRPr lang="sv-SE"/>
          </a:p>
        </p:txBody>
      </p:sp>
      <p:sp>
        <p:nvSpPr>
          <p:cNvPr id="5"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3940466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sv-SE" smtClean="0"/>
              <a:t>Klicka här för att ändra format</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sv-SE" smtClean="0"/>
              <a:t>Redigera format för bakgrundstext</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4" name="Date Placeholder 3"/>
          <p:cNvSpPr>
            <a:spLocks noGrp="1"/>
          </p:cNvSpPr>
          <p:nvPr>
            <p:ph type="dt" sz="half" idx="10"/>
          </p:nvPr>
        </p:nvSpPr>
        <p:spPr/>
        <p:txBody>
          <a:bodyPr/>
          <a:lstStyle/>
          <a:p>
            <a:r>
              <a:rPr lang="sv-SE" smtClean="0"/>
              <a:t>2020-09-23</a:t>
            </a:r>
            <a:endParaRPr lang="sv-SE"/>
          </a:p>
        </p:txBody>
      </p:sp>
      <p:sp>
        <p:nvSpPr>
          <p:cNvPr id="5"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0740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sv-SE" smtClean="0"/>
              <a:t>Klicka här för att ändra format</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Redigera format för bakgrundstext</a:t>
            </a:r>
          </a:p>
        </p:txBody>
      </p:sp>
      <p:sp>
        <p:nvSpPr>
          <p:cNvPr id="4" name="Date Placeholder 3"/>
          <p:cNvSpPr>
            <a:spLocks noGrp="1"/>
          </p:cNvSpPr>
          <p:nvPr>
            <p:ph type="dt" sz="half" idx="10"/>
          </p:nvPr>
        </p:nvSpPr>
        <p:spPr/>
        <p:txBody>
          <a:bodyPr/>
          <a:lstStyle/>
          <a:p>
            <a:r>
              <a:rPr lang="sv-SE" smtClean="0"/>
              <a:t>2020-09-23</a:t>
            </a:r>
            <a:endParaRPr lang="sv-SE"/>
          </a:p>
        </p:txBody>
      </p:sp>
      <p:sp>
        <p:nvSpPr>
          <p:cNvPr id="5"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43471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971550" y="1700213"/>
            <a:ext cx="4619625" cy="381635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innehåll 3"/>
          <p:cNvSpPr>
            <a:spLocks noGrp="1"/>
          </p:cNvSpPr>
          <p:nvPr>
            <p:ph sz="half" idx="2"/>
          </p:nvPr>
        </p:nvSpPr>
        <p:spPr>
          <a:xfrm>
            <a:off x="6600825" y="1700213"/>
            <a:ext cx="4618038" cy="3816350"/>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datum 4"/>
          <p:cNvSpPr>
            <a:spLocks noGrp="1"/>
          </p:cNvSpPr>
          <p:nvPr>
            <p:ph type="dt" sz="half" idx="10"/>
          </p:nvPr>
        </p:nvSpPr>
        <p:spPr/>
        <p:txBody>
          <a:bodyPr/>
          <a:lstStyle/>
          <a:p>
            <a:fld id="{67BCB407-9CED-43E7-B285-A80DB7138F76}" type="datetime1">
              <a:rPr lang="sv-SE" smtClean="0">
                <a:solidFill>
                  <a:prstClr val="black">
                    <a:tint val="75000"/>
                  </a:prstClr>
                </a:solidFill>
              </a:rPr>
              <a:t>2021-02-16</a:t>
            </a:fld>
            <a:endParaRPr lang="sv-SE">
              <a:solidFill>
                <a:prstClr val="black">
                  <a:tint val="75000"/>
                </a:prstClr>
              </a:solidFill>
            </a:endParaRPr>
          </a:p>
        </p:txBody>
      </p:sp>
      <p:sp>
        <p:nvSpPr>
          <p:cNvPr id="6" name="Platshållare för sidfot 5"/>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7" name="Platshållare för bildnummer 6"/>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29310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smtClean="0"/>
              <a:t>Klicka här för att ändra format</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sv-SE" smtClean="0"/>
              <a:t>2020-09-23</a:t>
            </a:r>
            <a:endParaRPr lang="sv-SE"/>
          </a:p>
        </p:txBody>
      </p:sp>
      <p:sp>
        <p:nvSpPr>
          <p:cNvPr id="4"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2699431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sv-SE" smtClean="0"/>
              <a:t>Klicka här för att ändra format</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Redigera format för bakgrundstext</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smtClean="0"/>
              <a:t>Klicka på ikonen för att lägga till en bild</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Redigera format för bakgrundstext</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r>
              <a:rPr lang="sv-SE" smtClean="0"/>
              <a:t>2020-09-23</a:t>
            </a:r>
            <a:endParaRPr lang="sv-SE"/>
          </a:p>
        </p:txBody>
      </p:sp>
      <p:sp>
        <p:nvSpPr>
          <p:cNvPr id="4"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95187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nchor="t" anchorCtr="0"/>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r>
              <a:rPr lang="sv-SE" smtClean="0"/>
              <a:t>2020-09-23</a:t>
            </a:r>
            <a:endParaRPr lang="sv-SE"/>
          </a:p>
        </p:txBody>
      </p:sp>
      <p:sp>
        <p:nvSpPr>
          <p:cNvPr id="5"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18129340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10"/>
          </p:nvPr>
        </p:nvSpPr>
        <p:spPr/>
        <p:txBody>
          <a:bodyPr/>
          <a:lstStyle/>
          <a:p>
            <a:r>
              <a:rPr lang="sv-SE" smtClean="0"/>
              <a:t>2020-09-23</a:t>
            </a:r>
            <a:endParaRPr lang="sv-SE"/>
          </a:p>
        </p:txBody>
      </p:sp>
      <p:sp>
        <p:nvSpPr>
          <p:cNvPr id="5" name="Footer Placeholder 4"/>
          <p:cNvSpPr>
            <a:spLocks noGrp="1"/>
          </p:cNvSpPr>
          <p:nvPr>
            <p:ph type="ftr" sz="quarter" idx="11"/>
          </p:nvPr>
        </p:nvSpPr>
        <p:spPr/>
        <p:txBody>
          <a:bodyPr/>
          <a:lstStyle/>
          <a:p>
            <a:r>
              <a:rPr lang="sv-SE" smtClean="0"/>
              <a:t>2017-05-08</a:t>
            </a:r>
            <a:endParaRPr lang="sv-SE" dirty="0"/>
          </a:p>
        </p:txBody>
      </p:sp>
      <p:sp>
        <p:nvSpPr>
          <p:cNvPr id="6" name="Slide Number Placeholder 5"/>
          <p:cNvSpPr>
            <a:spLocks noGrp="1"/>
          </p:cNvSpPr>
          <p:nvPr>
            <p:ph type="sldNum" sz="quarter" idx="12"/>
          </p:nvPr>
        </p:nvSpPr>
        <p:spPr/>
        <p:txBody>
          <a:body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5546764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ilsíð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200" y="1343301"/>
            <a:ext cx="10291133" cy="1569251"/>
          </a:xfrm>
        </p:spPr>
        <p:txBody>
          <a:bodyPr>
            <a:noAutofit/>
          </a:bodyPr>
          <a:lstStyle>
            <a:lvl1pPr indent="0" algn="l">
              <a:defRPr sz="4000" b="0" i="0" cap="none">
                <a:solidFill>
                  <a:srgbClr val="323232"/>
                </a:solidFill>
              </a:defRPr>
            </a:lvl1pPr>
          </a:lstStyle>
          <a:p>
            <a:r>
              <a:rPr lang="is-IS" dirty="0"/>
              <a:t>Smella til að setja inn titil</a:t>
            </a:r>
            <a:endParaRPr lang="en-US" dirty="0"/>
          </a:p>
        </p:txBody>
      </p:sp>
      <p:sp>
        <p:nvSpPr>
          <p:cNvPr id="3" name="Subtitle 2"/>
          <p:cNvSpPr>
            <a:spLocks noGrp="1"/>
          </p:cNvSpPr>
          <p:nvPr>
            <p:ph type="subTitle" idx="1" hasCustomPrompt="1"/>
          </p:nvPr>
        </p:nvSpPr>
        <p:spPr>
          <a:xfrm>
            <a:off x="673198" y="2912553"/>
            <a:ext cx="8919535" cy="981238"/>
          </a:xfrm>
        </p:spPr>
        <p:txBody>
          <a:bodyPr>
            <a:normAutofit/>
          </a:bodyPr>
          <a:lstStyle>
            <a:lvl1pPr marL="0" marR="0" indent="0" algn="l" defTabSz="457200" rtl="0" eaLnBrk="1" fontAlgn="auto" latinLnBrk="0" hangingPunct="1">
              <a:lnSpc>
                <a:spcPct val="100000"/>
              </a:lnSpc>
              <a:spcBef>
                <a:spcPct val="20000"/>
              </a:spcBef>
              <a:spcAft>
                <a:spcPts val="0"/>
              </a:spcAft>
              <a:buClr>
                <a:srgbClr val="4BA500"/>
              </a:buClr>
              <a:buSzTx/>
              <a:buFont typeface="Lucida Grande"/>
              <a:buNone/>
              <a:tabLst/>
              <a:defRPr sz="2400" baseline="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dirty="0"/>
              <a:t>Smella til að setja inn undirtitil</a:t>
            </a:r>
          </a:p>
        </p:txBody>
      </p:sp>
      <p:sp>
        <p:nvSpPr>
          <p:cNvPr id="13" name="Text Placeholder 4"/>
          <p:cNvSpPr>
            <a:spLocks noGrp="1"/>
          </p:cNvSpPr>
          <p:nvPr>
            <p:ph type="body" sz="quarter" idx="12" hasCustomPrompt="1"/>
          </p:nvPr>
        </p:nvSpPr>
        <p:spPr>
          <a:xfrm>
            <a:off x="671322" y="4845059"/>
            <a:ext cx="5971249" cy="492125"/>
          </a:xfrm>
        </p:spPr>
        <p:txBody>
          <a:bodyPr>
            <a:noAutofit/>
          </a:bodyPr>
          <a:lstStyle>
            <a:lvl1pPr marL="0" indent="0">
              <a:buFontTx/>
              <a:buNone/>
              <a:defRPr sz="1600" baseline="0">
                <a:solidFill>
                  <a:srgbClr val="828282"/>
                </a:solidFill>
                <a:latin typeface=""/>
              </a:defRPr>
            </a:lvl1pPr>
          </a:lstStyle>
          <a:p>
            <a:pPr lvl="0"/>
            <a:r>
              <a:rPr lang="is-IS" dirty="0"/>
              <a:t>Nafn á fyrirlesara/kennara</a:t>
            </a:r>
            <a:endParaRPr lang="en-US" dirty="0"/>
          </a:p>
        </p:txBody>
      </p:sp>
      <p:sp>
        <p:nvSpPr>
          <p:cNvPr id="7" name="Text Placeholder 4"/>
          <p:cNvSpPr>
            <a:spLocks noGrp="1"/>
          </p:cNvSpPr>
          <p:nvPr>
            <p:ph type="body" sz="quarter" idx="10"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Tree>
    <p:extLst>
      <p:ext uri="{BB962C8B-B14F-4D97-AF65-F5344CB8AC3E}">
        <p14:creationId xmlns:p14="http://schemas.microsoft.com/office/powerpoint/2010/main" val="1249338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ilsíða græ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3200" y="1343301"/>
            <a:ext cx="10291133" cy="1569251"/>
          </a:xfrm>
        </p:spPr>
        <p:txBody>
          <a:bodyPr>
            <a:noAutofit/>
          </a:bodyPr>
          <a:lstStyle>
            <a:lvl1pPr indent="0" algn="l">
              <a:defRPr sz="4000" b="0" i="0" cap="none">
                <a:solidFill>
                  <a:srgbClr val="323232"/>
                </a:solidFill>
              </a:defRPr>
            </a:lvl1pPr>
          </a:lstStyle>
          <a:p>
            <a:r>
              <a:rPr lang="is-IS" dirty="0"/>
              <a:t>Smella til að setja inn titil</a:t>
            </a:r>
            <a:endParaRPr lang="en-US" dirty="0"/>
          </a:p>
        </p:txBody>
      </p:sp>
      <p:sp>
        <p:nvSpPr>
          <p:cNvPr id="3" name="Subtitle 2"/>
          <p:cNvSpPr>
            <a:spLocks noGrp="1"/>
          </p:cNvSpPr>
          <p:nvPr>
            <p:ph type="subTitle" idx="1" hasCustomPrompt="1"/>
          </p:nvPr>
        </p:nvSpPr>
        <p:spPr>
          <a:xfrm>
            <a:off x="673199" y="2912553"/>
            <a:ext cx="8918863" cy="997948"/>
          </a:xfrm>
        </p:spPr>
        <p:txBody>
          <a:bodyPr>
            <a:normAutofit/>
          </a:bodyPr>
          <a:lstStyle>
            <a:lvl1pPr marL="0" marR="0" indent="0" algn="l" defTabSz="457200" rtl="0" eaLnBrk="1" fontAlgn="auto" latinLnBrk="0" hangingPunct="1">
              <a:lnSpc>
                <a:spcPct val="100000"/>
              </a:lnSpc>
              <a:spcBef>
                <a:spcPct val="20000"/>
              </a:spcBef>
              <a:spcAft>
                <a:spcPts val="0"/>
              </a:spcAft>
              <a:buClr>
                <a:srgbClr val="4BA500"/>
              </a:buClr>
              <a:buSzTx/>
              <a:buFont typeface="Lucida Grande"/>
              <a:buNone/>
              <a:tabLst/>
              <a:defRPr sz="2400" baseline="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s-IS" dirty="0"/>
              <a:t>Smella til að setja inn undirtitil</a:t>
            </a:r>
            <a:endParaRPr lang="en-US" dirty="0"/>
          </a:p>
        </p:txBody>
      </p:sp>
      <p:sp>
        <p:nvSpPr>
          <p:cNvPr id="13" name="Text Placeholder 4"/>
          <p:cNvSpPr>
            <a:spLocks noGrp="1"/>
          </p:cNvSpPr>
          <p:nvPr>
            <p:ph type="body" sz="quarter" idx="12" hasCustomPrompt="1"/>
          </p:nvPr>
        </p:nvSpPr>
        <p:spPr>
          <a:xfrm>
            <a:off x="671322" y="4845059"/>
            <a:ext cx="5971249" cy="492125"/>
          </a:xfrm>
        </p:spPr>
        <p:txBody>
          <a:bodyPr>
            <a:noAutofit/>
          </a:bodyPr>
          <a:lstStyle>
            <a:lvl1pPr marL="0" indent="0">
              <a:buFontTx/>
              <a:buNone/>
              <a:defRPr sz="1600" baseline="0">
                <a:solidFill>
                  <a:srgbClr val="4D4D4D"/>
                </a:solidFill>
                <a:latin typeface=""/>
              </a:defRPr>
            </a:lvl1pPr>
          </a:lstStyle>
          <a:p>
            <a:pPr lvl="0"/>
            <a:r>
              <a:rPr lang="is-IS" dirty="0"/>
              <a:t>Nafn á fyrirlesara/kennara</a:t>
            </a:r>
            <a:endParaRPr lang="en-US" dirty="0"/>
          </a:p>
        </p:txBody>
      </p:sp>
      <p:sp>
        <p:nvSpPr>
          <p:cNvPr id="7" name="Text Placeholder 4"/>
          <p:cNvSpPr>
            <a:spLocks noGrp="1"/>
          </p:cNvSpPr>
          <p:nvPr>
            <p:ph type="body" sz="quarter" idx="10" hasCustomPrompt="1"/>
          </p:nvPr>
        </p:nvSpPr>
        <p:spPr>
          <a:xfrm>
            <a:off x="673199" y="282862"/>
            <a:ext cx="7283504" cy="492125"/>
          </a:xfrm>
        </p:spPr>
        <p:txBody>
          <a:bodyPr>
            <a:noAutofit/>
          </a:bodyPr>
          <a:lstStyle>
            <a:lvl1pPr marL="0" indent="0">
              <a:buFontTx/>
              <a:buNone/>
              <a:defRPr sz="1400" baseline="0">
                <a:solidFill>
                  <a:schemeClr val="bg1"/>
                </a:solidFill>
                <a:latin typeface=""/>
              </a:defRPr>
            </a:lvl1pPr>
          </a:lstStyle>
          <a:p>
            <a:pPr lvl="0"/>
            <a:r>
              <a:rPr lang="is-IS" dirty="0"/>
              <a:t>Reglugerð smella til að breyta</a:t>
            </a:r>
            <a:endParaRPr lang="en-US" dirty="0"/>
          </a:p>
        </p:txBody>
      </p:sp>
    </p:spTree>
    <p:extLst>
      <p:ext uri="{BB962C8B-B14F-4D97-AF65-F5344CB8AC3E}">
        <p14:creationId xmlns:p14="http://schemas.microsoft.com/office/powerpoint/2010/main" val="1723101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íða: 1 dálku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025" y="982783"/>
            <a:ext cx="10947177" cy="1143000"/>
          </a:xfrm>
        </p:spPr>
        <p:txBody>
          <a:bodyPr/>
          <a:lstStyle/>
          <a:p>
            <a:r>
              <a:rPr lang="is-IS" dirty="0"/>
              <a:t>Smella til að setja inn titil</a:t>
            </a:r>
            <a:endParaRPr lang="en-US" dirty="0"/>
          </a:p>
        </p:txBody>
      </p:sp>
      <p:sp>
        <p:nvSpPr>
          <p:cNvPr id="7" name="Text Placeholder 6"/>
          <p:cNvSpPr>
            <a:spLocks noGrp="1"/>
          </p:cNvSpPr>
          <p:nvPr>
            <p:ph type="body" sz="quarter" idx="13"/>
          </p:nvPr>
        </p:nvSpPr>
        <p:spPr>
          <a:xfrm>
            <a:off x="686027" y="2832467"/>
            <a:ext cx="10947173" cy="3214687"/>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dirty="0"/>
          </a:p>
        </p:txBody>
      </p:sp>
      <p:sp>
        <p:nvSpPr>
          <p:cNvPr id="9" name="Text Placeholder 8"/>
          <p:cNvSpPr>
            <a:spLocks noGrp="1"/>
          </p:cNvSpPr>
          <p:nvPr>
            <p:ph type="body" sz="quarter" idx="14" hasCustomPrompt="1"/>
          </p:nvPr>
        </p:nvSpPr>
        <p:spPr>
          <a:xfrm>
            <a:off x="686023" y="2139832"/>
            <a:ext cx="10947179" cy="536575"/>
          </a:xfrm>
        </p:spPr>
        <p:txBody>
          <a:bodyPr>
            <a:noAutofit/>
          </a:bodyPr>
          <a:lstStyle>
            <a:lvl1pPr marL="0" indent="0">
              <a:buFontTx/>
              <a:buNone/>
              <a:defRPr sz="2400" baseline="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is-IS" dirty="0"/>
              <a:t>Smella til að setja inn undirtitil</a:t>
            </a:r>
          </a:p>
        </p:txBody>
      </p:sp>
      <p:sp>
        <p:nvSpPr>
          <p:cNvPr id="11" name="Date Placeholder 10"/>
          <p:cNvSpPr>
            <a:spLocks noGrp="1"/>
          </p:cNvSpPr>
          <p:nvPr>
            <p:ph type="dt" sz="half" idx="15"/>
          </p:nvPr>
        </p:nvSpPr>
        <p:spPr/>
        <p:txBody>
          <a:bodyPr/>
          <a:lstStyle/>
          <a:p>
            <a:fld id="{2AB50BC9-09B6-9D4D-BF70-3BE790302690}" type="datetime1">
              <a:rPr lang="is-IS" smtClean="0"/>
              <a:t>16.2.2021</a:t>
            </a:fld>
            <a:endParaRPr lang="en-US"/>
          </a:p>
        </p:txBody>
      </p:sp>
      <p:sp>
        <p:nvSpPr>
          <p:cNvPr id="12" name="Footer Placeholder 11"/>
          <p:cNvSpPr>
            <a:spLocks noGrp="1"/>
          </p:cNvSpPr>
          <p:nvPr>
            <p:ph type="ftr" sz="quarter" idx="16"/>
          </p:nvPr>
        </p:nvSpPr>
        <p:spPr/>
        <p:txBody>
          <a:bodyPr/>
          <a:lstStyle/>
          <a:p>
            <a:r>
              <a:rPr lang="en-US"/>
              <a:t>Nafn fyrirlesara/kennara</a:t>
            </a:r>
            <a:endParaRPr lang="en-US" dirty="0"/>
          </a:p>
        </p:txBody>
      </p:sp>
      <p:sp>
        <p:nvSpPr>
          <p:cNvPr id="13" name="Slide Number Placeholder 12"/>
          <p:cNvSpPr>
            <a:spLocks noGrp="1"/>
          </p:cNvSpPr>
          <p:nvPr>
            <p:ph type="sldNum" sz="quarter" idx="17"/>
          </p:nvPr>
        </p:nvSpPr>
        <p:spPr/>
        <p:txBody>
          <a:bodyPr/>
          <a:lstStyle/>
          <a:p>
            <a:fld id="{87FA9BC5-A5BB-9E40-B86F-19AD39AF2A35}" type="slidenum">
              <a:rPr lang="en-US" smtClean="0"/>
              <a:pPr/>
              <a:t>‹#›</a:t>
            </a:fld>
            <a:endParaRPr lang="en-US" dirty="0"/>
          </a:p>
        </p:txBody>
      </p:sp>
      <p:sp>
        <p:nvSpPr>
          <p:cNvPr id="14" name="Text Placeholder 4"/>
          <p:cNvSpPr>
            <a:spLocks noGrp="1"/>
          </p:cNvSpPr>
          <p:nvPr>
            <p:ph type="body" sz="quarter" idx="10"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Tree>
    <p:extLst>
      <p:ext uri="{BB962C8B-B14F-4D97-AF65-F5344CB8AC3E}">
        <p14:creationId xmlns:p14="http://schemas.microsoft.com/office/powerpoint/2010/main" val="36237593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íða: 2 dálka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FA9BC5-A5BB-9E40-B86F-19AD39AF2A35}"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Nafn fyrirlesara/kennara</a:t>
            </a:r>
            <a:endParaRPr lang="en-US" dirty="0"/>
          </a:p>
        </p:txBody>
      </p:sp>
      <p:sp>
        <p:nvSpPr>
          <p:cNvPr id="5" name="Date Placeholder 4"/>
          <p:cNvSpPr>
            <a:spLocks noGrp="1"/>
          </p:cNvSpPr>
          <p:nvPr>
            <p:ph type="dt" sz="half" idx="12"/>
          </p:nvPr>
        </p:nvSpPr>
        <p:spPr/>
        <p:txBody>
          <a:bodyPr/>
          <a:lstStyle/>
          <a:p>
            <a:fld id="{E7FEEA5D-DFE8-DC45-91CB-B8F069E73122}" type="datetime1">
              <a:rPr lang="is-IS" smtClean="0"/>
              <a:t>16.2.2021</a:t>
            </a:fld>
            <a:endParaRPr lang="en-US" dirty="0"/>
          </a:p>
        </p:txBody>
      </p:sp>
      <p:sp>
        <p:nvSpPr>
          <p:cNvPr id="10" name="Title 1"/>
          <p:cNvSpPr>
            <a:spLocks noGrp="1"/>
          </p:cNvSpPr>
          <p:nvPr>
            <p:ph type="title" hasCustomPrompt="1"/>
          </p:nvPr>
        </p:nvSpPr>
        <p:spPr>
          <a:xfrm>
            <a:off x="669425" y="982783"/>
            <a:ext cx="10974915" cy="1143000"/>
          </a:xfrm>
        </p:spPr>
        <p:txBody>
          <a:bodyPr/>
          <a:lstStyle/>
          <a:p>
            <a:r>
              <a:rPr lang="is-IS" dirty="0"/>
              <a:t>Smella til að setja inn titil</a:t>
            </a:r>
            <a:endParaRPr lang="en-US" dirty="0"/>
          </a:p>
        </p:txBody>
      </p:sp>
      <p:sp>
        <p:nvSpPr>
          <p:cNvPr id="11" name="Text Placeholder 6"/>
          <p:cNvSpPr>
            <a:spLocks noGrp="1"/>
          </p:cNvSpPr>
          <p:nvPr>
            <p:ph type="body" sz="quarter" idx="13"/>
          </p:nvPr>
        </p:nvSpPr>
        <p:spPr>
          <a:xfrm>
            <a:off x="669425" y="2832467"/>
            <a:ext cx="5327340" cy="3293697"/>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12" name="Text Placeholder 8"/>
          <p:cNvSpPr>
            <a:spLocks noGrp="1"/>
          </p:cNvSpPr>
          <p:nvPr>
            <p:ph type="body" sz="quarter" idx="14" hasCustomPrompt="1"/>
          </p:nvPr>
        </p:nvSpPr>
        <p:spPr>
          <a:xfrm>
            <a:off x="669424" y="2139832"/>
            <a:ext cx="10974915" cy="536575"/>
          </a:xfrm>
        </p:spPr>
        <p:txBody>
          <a:bodyPr>
            <a:noAutofit/>
          </a:bodyPr>
          <a:lstStyle>
            <a:lvl1pPr marL="0" indent="0">
              <a:buFontTx/>
              <a:buNone/>
              <a:defRPr sz="2400" baseline="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is-IS" dirty="0"/>
              <a:t>Smella til að setja inn undirtitil</a:t>
            </a:r>
          </a:p>
        </p:txBody>
      </p:sp>
      <p:sp>
        <p:nvSpPr>
          <p:cNvPr id="13" name="Text Placeholder 6"/>
          <p:cNvSpPr>
            <a:spLocks noGrp="1"/>
          </p:cNvSpPr>
          <p:nvPr>
            <p:ph type="body" sz="quarter" idx="15"/>
          </p:nvPr>
        </p:nvSpPr>
        <p:spPr>
          <a:xfrm>
            <a:off x="6305859" y="2832467"/>
            <a:ext cx="5327340" cy="3293697"/>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15" name="Text Placeholder 4"/>
          <p:cNvSpPr>
            <a:spLocks noGrp="1"/>
          </p:cNvSpPr>
          <p:nvPr>
            <p:ph type="body" sz="quarter" idx="16"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Tree>
    <p:extLst>
      <p:ext uri="{BB962C8B-B14F-4D97-AF65-F5344CB8AC3E}">
        <p14:creationId xmlns:p14="http://schemas.microsoft.com/office/powerpoint/2010/main" val="42940884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íða: 2 content dálkar">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
        <p:nvSpPr>
          <p:cNvPr id="10" name="Title 1"/>
          <p:cNvSpPr>
            <a:spLocks noGrp="1"/>
          </p:cNvSpPr>
          <p:nvPr>
            <p:ph type="title" hasCustomPrompt="1"/>
          </p:nvPr>
        </p:nvSpPr>
        <p:spPr>
          <a:xfrm>
            <a:off x="669425" y="982783"/>
            <a:ext cx="10974915" cy="1143000"/>
          </a:xfrm>
        </p:spPr>
        <p:txBody>
          <a:bodyPr/>
          <a:lstStyle/>
          <a:p>
            <a:r>
              <a:rPr lang="is-IS" dirty="0"/>
              <a:t>Smella til að setja inn titil</a:t>
            </a:r>
            <a:endParaRPr lang="en-US" dirty="0"/>
          </a:p>
        </p:txBody>
      </p:sp>
      <p:sp>
        <p:nvSpPr>
          <p:cNvPr id="12" name="Text Placeholder 8"/>
          <p:cNvSpPr>
            <a:spLocks noGrp="1"/>
          </p:cNvSpPr>
          <p:nvPr>
            <p:ph type="body" sz="quarter" idx="14" hasCustomPrompt="1"/>
          </p:nvPr>
        </p:nvSpPr>
        <p:spPr>
          <a:xfrm>
            <a:off x="669423" y="2139832"/>
            <a:ext cx="10977033" cy="536575"/>
          </a:xfrm>
        </p:spPr>
        <p:txBody>
          <a:bodyPr>
            <a:noAutofit/>
          </a:bodyPr>
          <a:lstStyle>
            <a:lvl1pPr marL="0" indent="0">
              <a:buFontTx/>
              <a:buNone/>
              <a:defRPr sz="2400" baseline="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is-IS" dirty="0"/>
              <a:t>Smella til að setja inn undirtitil</a:t>
            </a:r>
          </a:p>
        </p:txBody>
      </p:sp>
      <p:sp>
        <p:nvSpPr>
          <p:cNvPr id="6" name="Content Placeholder 5"/>
          <p:cNvSpPr>
            <a:spLocks noGrp="1"/>
          </p:cNvSpPr>
          <p:nvPr>
            <p:ph sz="quarter" idx="16"/>
          </p:nvPr>
        </p:nvSpPr>
        <p:spPr>
          <a:xfrm>
            <a:off x="6305552" y="2832099"/>
            <a:ext cx="5327649" cy="3294064"/>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14" name="Content Placeholder 5"/>
          <p:cNvSpPr>
            <a:spLocks noGrp="1"/>
          </p:cNvSpPr>
          <p:nvPr>
            <p:ph sz="quarter" idx="17"/>
          </p:nvPr>
        </p:nvSpPr>
        <p:spPr>
          <a:xfrm>
            <a:off x="669425" y="2832099"/>
            <a:ext cx="5327649" cy="3294064"/>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15" name="Date Placeholder 14"/>
          <p:cNvSpPr>
            <a:spLocks noGrp="1"/>
          </p:cNvSpPr>
          <p:nvPr>
            <p:ph type="dt" sz="half" idx="18"/>
          </p:nvPr>
        </p:nvSpPr>
        <p:spPr/>
        <p:txBody>
          <a:bodyPr/>
          <a:lstStyle/>
          <a:p>
            <a:fld id="{3D35FC55-00A2-E149-AB61-B4E687ED3B1F}" type="datetime1">
              <a:rPr lang="is-IS" smtClean="0"/>
              <a:t>16.2.2021</a:t>
            </a:fld>
            <a:endParaRPr lang="en-US" dirty="0"/>
          </a:p>
        </p:txBody>
      </p:sp>
      <p:sp>
        <p:nvSpPr>
          <p:cNvPr id="16" name="Footer Placeholder 15"/>
          <p:cNvSpPr>
            <a:spLocks noGrp="1"/>
          </p:cNvSpPr>
          <p:nvPr>
            <p:ph type="ftr" sz="quarter" idx="19"/>
          </p:nvPr>
        </p:nvSpPr>
        <p:spPr/>
        <p:txBody>
          <a:bodyPr/>
          <a:lstStyle/>
          <a:p>
            <a:r>
              <a:rPr lang="en-US"/>
              <a:t>Nafn fyrirlesara/kennara</a:t>
            </a:r>
            <a:endParaRPr lang="en-US" dirty="0"/>
          </a:p>
        </p:txBody>
      </p:sp>
      <p:sp>
        <p:nvSpPr>
          <p:cNvPr id="17" name="Slide Number Placeholder 16"/>
          <p:cNvSpPr>
            <a:spLocks noGrp="1"/>
          </p:cNvSpPr>
          <p:nvPr>
            <p:ph type="sldNum" sz="quarter" idx="20"/>
          </p:nvPr>
        </p:nvSpPr>
        <p:spPr/>
        <p:txBody>
          <a:bodyPr/>
          <a:lstStyle/>
          <a:p>
            <a:fld id="{87FA9BC5-A5BB-9E40-B86F-19AD39AF2A35}" type="slidenum">
              <a:rPr lang="en-US" smtClean="0"/>
              <a:pPr/>
              <a:t>‹#›</a:t>
            </a:fld>
            <a:endParaRPr lang="en-US" dirty="0"/>
          </a:p>
        </p:txBody>
      </p:sp>
    </p:spTree>
    <p:extLst>
      <p:ext uri="{BB962C8B-B14F-4D97-AF65-F5344CB8AC3E}">
        <p14:creationId xmlns:p14="http://schemas.microsoft.com/office/powerpoint/2010/main" val="25147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íða: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1"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
        <p:nvSpPr>
          <p:cNvPr id="2" name="Date Placeholder 1"/>
          <p:cNvSpPr>
            <a:spLocks noGrp="1"/>
          </p:cNvSpPr>
          <p:nvPr>
            <p:ph type="dt" sz="half" idx="12"/>
          </p:nvPr>
        </p:nvSpPr>
        <p:spPr/>
        <p:txBody>
          <a:bodyPr/>
          <a:lstStyle/>
          <a:p>
            <a:fld id="{F3D383EF-E14D-8F47-A14E-C2328103CCB8}" type="datetime1">
              <a:rPr lang="is-IS" smtClean="0"/>
              <a:t>16.2.2021</a:t>
            </a:fld>
            <a:endParaRPr lang="en-US" dirty="0"/>
          </a:p>
        </p:txBody>
      </p:sp>
      <p:sp>
        <p:nvSpPr>
          <p:cNvPr id="3" name="Footer Placeholder 2"/>
          <p:cNvSpPr>
            <a:spLocks noGrp="1"/>
          </p:cNvSpPr>
          <p:nvPr>
            <p:ph type="ftr" sz="quarter" idx="13"/>
          </p:nvPr>
        </p:nvSpPr>
        <p:spPr/>
        <p:txBody>
          <a:bodyPr/>
          <a:lstStyle/>
          <a:p>
            <a:r>
              <a:rPr lang="en-US"/>
              <a:t>Nafn fyrirlesara/kennara</a:t>
            </a:r>
            <a:endParaRPr lang="en-US" dirty="0"/>
          </a:p>
        </p:txBody>
      </p:sp>
      <p:sp>
        <p:nvSpPr>
          <p:cNvPr id="4" name="Slide Number Placeholder 3"/>
          <p:cNvSpPr>
            <a:spLocks noGrp="1"/>
          </p:cNvSpPr>
          <p:nvPr>
            <p:ph type="sldNum" sz="quarter" idx="14"/>
          </p:nvPr>
        </p:nvSpPr>
        <p:spPr/>
        <p:txBody>
          <a:bodyPr/>
          <a:lstStyle/>
          <a:p>
            <a:fld id="{87FA9BC5-A5BB-9E40-B86F-19AD39AF2A35}" type="slidenum">
              <a:rPr lang="en-US" smtClean="0"/>
              <a:pPr/>
              <a:t>‹#›</a:t>
            </a:fld>
            <a:endParaRPr lang="en-US" dirty="0"/>
          </a:p>
        </p:txBody>
      </p:sp>
      <p:sp>
        <p:nvSpPr>
          <p:cNvPr id="6" name="Content Placeholder 5"/>
          <p:cNvSpPr>
            <a:spLocks noGrp="1"/>
          </p:cNvSpPr>
          <p:nvPr>
            <p:ph sz="quarter" idx="15"/>
          </p:nvPr>
        </p:nvSpPr>
        <p:spPr>
          <a:xfrm>
            <a:off x="673200" y="977900"/>
            <a:ext cx="10949419" cy="5148263"/>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Tree>
    <p:extLst>
      <p:ext uri="{BB962C8B-B14F-4D97-AF65-F5344CB8AC3E}">
        <p14:creationId xmlns:p14="http://schemas.microsoft.com/office/powerpoint/2010/main" val="7201319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971550" y="714376"/>
            <a:ext cx="10247313" cy="985838"/>
          </a:xfrm>
        </p:spPr>
        <p:txBody>
          <a:bodyPr/>
          <a:lstStyle/>
          <a:p>
            <a:r>
              <a:rPr lang="sv-SE" smtClean="0"/>
              <a:t>Klicka här för att ändra format</a:t>
            </a:r>
            <a:endParaRPr lang="sv-SE" dirty="0"/>
          </a:p>
        </p:txBody>
      </p:sp>
      <p:sp>
        <p:nvSpPr>
          <p:cNvPr id="3" name="Platshållare för text 2"/>
          <p:cNvSpPr>
            <a:spLocks noGrp="1"/>
          </p:cNvSpPr>
          <p:nvPr>
            <p:ph type="body" idx="1"/>
          </p:nvPr>
        </p:nvSpPr>
        <p:spPr>
          <a:xfrm>
            <a:off x="971550" y="1223963"/>
            <a:ext cx="4619625" cy="823912"/>
          </a:xfrm>
        </p:spPr>
        <p:txBody>
          <a:bodyPr anchor="b"/>
          <a:lstStyle>
            <a:lvl1pPr marL="0" indent="0">
              <a:buNone/>
              <a:defRPr sz="2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v-SE" smtClean="0"/>
              <a:t>Redigera format för bakgrundstext</a:t>
            </a:r>
          </a:p>
        </p:txBody>
      </p:sp>
      <p:sp>
        <p:nvSpPr>
          <p:cNvPr id="4" name="Platshållare för innehåll 3"/>
          <p:cNvSpPr>
            <a:spLocks noGrp="1"/>
          </p:cNvSpPr>
          <p:nvPr>
            <p:ph sz="half" idx="2"/>
          </p:nvPr>
        </p:nvSpPr>
        <p:spPr>
          <a:xfrm>
            <a:off x="971550" y="2209800"/>
            <a:ext cx="4619625" cy="34750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5" name="Platshållare för text 4"/>
          <p:cNvSpPr>
            <a:spLocks noGrp="1"/>
          </p:cNvSpPr>
          <p:nvPr>
            <p:ph type="body" sz="quarter" idx="3"/>
          </p:nvPr>
        </p:nvSpPr>
        <p:spPr>
          <a:xfrm>
            <a:off x="6600824" y="1223963"/>
            <a:ext cx="4618039" cy="823912"/>
          </a:xfrm>
        </p:spPr>
        <p:txBody>
          <a:bodyPr anchor="b"/>
          <a:lstStyle>
            <a:lvl1pPr marL="0" indent="0">
              <a:buNone/>
              <a:defRPr sz="26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sv-SE" smtClean="0"/>
              <a:t>Redigera format för bakgrundstext</a:t>
            </a:r>
          </a:p>
        </p:txBody>
      </p:sp>
      <p:sp>
        <p:nvSpPr>
          <p:cNvPr id="6" name="Platshållare för innehåll 5"/>
          <p:cNvSpPr>
            <a:spLocks noGrp="1"/>
          </p:cNvSpPr>
          <p:nvPr>
            <p:ph sz="quarter" idx="4"/>
          </p:nvPr>
        </p:nvSpPr>
        <p:spPr>
          <a:xfrm>
            <a:off x="6600824" y="2209800"/>
            <a:ext cx="4618039" cy="3475037"/>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datum 6"/>
          <p:cNvSpPr>
            <a:spLocks noGrp="1"/>
          </p:cNvSpPr>
          <p:nvPr>
            <p:ph type="dt" sz="half" idx="10"/>
          </p:nvPr>
        </p:nvSpPr>
        <p:spPr/>
        <p:txBody>
          <a:bodyPr/>
          <a:lstStyle/>
          <a:p>
            <a:fld id="{EAD40EEA-6E27-49AE-9591-C0C132CBFFBD}" type="datetime1">
              <a:rPr lang="sv-SE" smtClean="0">
                <a:solidFill>
                  <a:prstClr val="black">
                    <a:tint val="75000"/>
                  </a:prstClr>
                </a:solidFill>
              </a:rPr>
              <a:t>2021-02-16</a:t>
            </a:fld>
            <a:endParaRPr lang="sv-SE">
              <a:solidFill>
                <a:prstClr val="black">
                  <a:tint val="75000"/>
                </a:prstClr>
              </a:solidFill>
            </a:endParaRPr>
          </a:p>
        </p:txBody>
      </p:sp>
      <p:sp>
        <p:nvSpPr>
          <p:cNvPr id="8" name="Platshållare för sidfot 7"/>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9" name="Platshållare för bildnummer 8"/>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33130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óm síða: 1 dálku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6025" y="982783"/>
            <a:ext cx="10947177" cy="1143000"/>
          </a:xfrm>
        </p:spPr>
        <p:txBody>
          <a:bodyPr/>
          <a:lstStyle/>
          <a:p>
            <a:r>
              <a:rPr lang="is-IS" dirty="0"/>
              <a:t>Smella til að setja inn titil</a:t>
            </a:r>
            <a:endParaRPr lang="en-US" dirty="0"/>
          </a:p>
        </p:txBody>
      </p:sp>
      <p:sp>
        <p:nvSpPr>
          <p:cNvPr id="7" name="Text Placeholder 6"/>
          <p:cNvSpPr>
            <a:spLocks noGrp="1"/>
          </p:cNvSpPr>
          <p:nvPr>
            <p:ph type="body" sz="quarter" idx="13"/>
          </p:nvPr>
        </p:nvSpPr>
        <p:spPr>
          <a:xfrm>
            <a:off x="686027" y="2832467"/>
            <a:ext cx="10947173" cy="3293697"/>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9" name="Text Placeholder 8"/>
          <p:cNvSpPr>
            <a:spLocks noGrp="1"/>
          </p:cNvSpPr>
          <p:nvPr>
            <p:ph type="body" sz="quarter" idx="14" hasCustomPrompt="1"/>
          </p:nvPr>
        </p:nvSpPr>
        <p:spPr>
          <a:xfrm>
            <a:off x="686023" y="2139832"/>
            <a:ext cx="10947179" cy="536575"/>
          </a:xfrm>
        </p:spPr>
        <p:txBody>
          <a:bodyPr>
            <a:noAutofit/>
          </a:bodyPr>
          <a:lstStyle>
            <a:lvl1pPr marL="0" indent="0">
              <a:buFontTx/>
              <a:buNone/>
              <a:defRPr sz="2400" baseline="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is-IS" dirty="0"/>
              <a:t>Smella til að setja inn undirtitil</a:t>
            </a:r>
          </a:p>
        </p:txBody>
      </p:sp>
      <p:sp>
        <p:nvSpPr>
          <p:cNvPr id="11" name="Date Placeholder 10"/>
          <p:cNvSpPr>
            <a:spLocks noGrp="1"/>
          </p:cNvSpPr>
          <p:nvPr>
            <p:ph type="dt" sz="half" idx="15"/>
          </p:nvPr>
        </p:nvSpPr>
        <p:spPr/>
        <p:txBody>
          <a:bodyPr/>
          <a:lstStyle/>
          <a:p>
            <a:fld id="{2AB50BC9-09B6-9D4D-BF70-3BE790302690}" type="datetime1">
              <a:rPr lang="is-IS" smtClean="0"/>
              <a:t>16.2.2021</a:t>
            </a:fld>
            <a:endParaRPr lang="en-US"/>
          </a:p>
        </p:txBody>
      </p:sp>
      <p:sp>
        <p:nvSpPr>
          <p:cNvPr id="12" name="Footer Placeholder 11"/>
          <p:cNvSpPr>
            <a:spLocks noGrp="1"/>
          </p:cNvSpPr>
          <p:nvPr>
            <p:ph type="ftr" sz="quarter" idx="16"/>
          </p:nvPr>
        </p:nvSpPr>
        <p:spPr/>
        <p:txBody>
          <a:bodyPr/>
          <a:lstStyle/>
          <a:p>
            <a:r>
              <a:rPr lang="en-US"/>
              <a:t>Nafn fyrirlesara/kennara</a:t>
            </a:r>
            <a:endParaRPr lang="en-US" dirty="0"/>
          </a:p>
        </p:txBody>
      </p:sp>
      <p:sp>
        <p:nvSpPr>
          <p:cNvPr id="13" name="Slide Number Placeholder 12"/>
          <p:cNvSpPr>
            <a:spLocks noGrp="1"/>
          </p:cNvSpPr>
          <p:nvPr>
            <p:ph type="sldNum" sz="quarter" idx="17"/>
          </p:nvPr>
        </p:nvSpPr>
        <p:spPr/>
        <p:txBody>
          <a:bodyPr/>
          <a:lstStyle/>
          <a:p>
            <a:fld id="{87FA9BC5-A5BB-9E40-B86F-19AD39AF2A35}" type="slidenum">
              <a:rPr lang="en-US" smtClean="0"/>
              <a:pPr/>
              <a:t>‹#›</a:t>
            </a:fld>
            <a:endParaRPr lang="en-US" dirty="0"/>
          </a:p>
        </p:txBody>
      </p:sp>
      <p:sp>
        <p:nvSpPr>
          <p:cNvPr id="14" name="Text Placeholder 4"/>
          <p:cNvSpPr>
            <a:spLocks noGrp="1"/>
          </p:cNvSpPr>
          <p:nvPr>
            <p:ph type="body" sz="quarter" idx="10"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Tree>
    <p:extLst>
      <p:ext uri="{BB962C8B-B14F-4D97-AF65-F5344CB8AC3E}">
        <p14:creationId xmlns:p14="http://schemas.microsoft.com/office/powerpoint/2010/main" val="283601546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óm síða: 2 dálk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7FA9BC5-A5BB-9E40-B86F-19AD39AF2A35}" type="slidenum">
              <a:rPr lang="en-US" smtClean="0"/>
              <a:pPr/>
              <a:t>‹#›</a:t>
            </a:fld>
            <a:endParaRPr lang="en-US" dirty="0"/>
          </a:p>
        </p:txBody>
      </p:sp>
      <p:sp>
        <p:nvSpPr>
          <p:cNvPr id="4" name="Footer Placeholder 3"/>
          <p:cNvSpPr>
            <a:spLocks noGrp="1"/>
          </p:cNvSpPr>
          <p:nvPr>
            <p:ph type="ftr" sz="quarter" idx="11"/>
          </p:nvPr>
        </p:nvSpPr>
        <p:spPr/>
        <p:txBody>
          <a:bodyPr/>
          <a:lstStyle/>
          <a:p>
            <a:r>
              <a:rPr lang="en-US"/>
              <a:t>Nafn fyrirlesara/kennara</a:t>
            </a:r>
            <a:endParaRPr lang="en-US" dirty="0"/>
          </a:p>
        </p:txBody>
      </p:sp>
      <p:sp>
        <p:nvSpPr>
          <p:cNvPr id="5" name="Date Placeholder 4"/>
          <p:cNvSpPr>
            <a:spLocks noGrp="1"/>
          </p:cNvSpPr>
          <p:nvPr>
            <p:ph type="dt" sz="half" idx="12"/>
          </p:nvPr>
        </p:nvSpPr>
        <p:spPr/>
        <p:txBody>
          <a:bodyPr/>
          <a:lstStyle/>
          <a:p>
            <a:fld id="{E7FEEA5D-DFE8-DC45-91CB-B8F069E73122}" type="datetime1">
              <a:rPr lang="is-IS" smtClean="0"/>
              <a:t>16.2.2021</a:t>
            </a:fld>
            <a:endParaRPr lang="en-US" dirty="0"/>
          </a:p>
        </p:txBody>
      </p:sp>
      <p:sp>
        <p:nvSpPr>
          <p:cNvPr id="10" name="Title 1"/>
          <p:cNvSpPr>
            <a:spLocks noGrp="1"/>
          </p:cNvSpPr>
          <p:nvPr>
            <p:ph type="title" hasCustomPrompt="1"/>
          </p:nvPr>
        </p:nvSpPr>
        <p:spPr>
          <a:xfrm>
            <a:off x="669425" y="982783"/>
            <a:ext cx="10974915" cy="1143000"/>
          </a:xfrm>
        </p:spPr>
        <p:txBody>
          <a:bodyPr/>
          <a:lstStyle/>
          <a:p>
            <a:r>
              <a:rPr lang="is-IS" dirty="0"/>
              <a:t>Smella til að setja inn titil</a:t>
            </a:r>
            <a:endParaRPr lang="en-US" dirty="0"/>
          </a:p>
        </p:txBody>
      </p:sp>
      <p:sp>
        <p:nvSpPr>
          <p:cNvPr id="11" name="Text Placeholder 6"/>
          <p:cNvSpPr>
            <a:spLocks noGrp="1"/>
          </p:cNvSpPr>
          <p:nvPr>
            <p:ph type="body" sz="quarter" idx="13"/>
          </p:nvPr>
        </p:nvSpPr>
        <p:spPr>
          <a:xfrm>
            <a:off x="669425" y="2832467"/>
            <a:ext cx="5327340" cy="3293697"/>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12" name="Text Placeholder 8"/>
          <p:cNvSpPr>
            <a:spLocks noGrp="1"/>
          </p:cNvSpPr>
          <p:nvPr>
            <p:ph type="body" sz="quarter" idx="14" hasCustomPrompt="1"/>
          </p:nvPr>
        </p:nvSpPr>
        <p:spPr>
          <a:xfrm>
            <a:off x="669424" y="2139832"/>
            <a:ext cx="10974915" cy="536575"/>
          </a:xfrm>
        </p:spPr>
        <p:txBody>
          <a:bodyPr>
            <a:noAutofit/>
          </a:bodyPr>
          <a:lstStyle>
            <a:lvl1pPr marL="0" indent="0">
              <a:buFontTx/>
              <a:buNone/>
              <a:defRPr sz="2400" baseline="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is-IS" dirty="0"/>
              <a:t>Smella til að setja inn undirtitil</a:t>
            </a:r>
          </a:p>
        </p:txBody>
      </p:sp>
      <p:sp>
        <p:nvSpPr>
          <p:cNvPr id="13" name="Text Placeholder 6"/>
          <p:cNvSpPr>
            <a:spLocks noGrp="1"/>
          </p:cNvSpPr>
          <p:nvPr>
            <p:ph type="body" sz="quarter" idx="15"/>
          </p:nvPr>
        </p:nvSpPr>
        <p:spPr>
          <a:xfrm>
            <a:off x="6305859" y="2832467"/>
            <a:ext cx="5327340" cy="3293697"/>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15" name="Text Placeholder 4"/>
          <p:cNvSpPr>
            <a:spLocks noGrp="1"/>
          </p:cNvSpPr>
          <p:nvPr>
            <p:ph type="body" sz="quarter" idx="16"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Tree>
    <p:extLst>
      <p:ext uri="{BB962C8B-B14F-4D97-AF65-F5344CB8AC3E}">
        <p14:creationId xmlns:p14="http://schemas.microsoft.com/office/powerpoint/2010/main" val="20903913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óm síða: 2 content dálka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0"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
        <p:nvSpPr>
          <p:cNvPr id="10" name="Title 1"/>
          <p:cNvSpPr>
            <a:spLocks noGrp="1"/>
          </p:cNvSpPr>
          <p:nvPr>
            <p:ph type="title" hasCustomPrompt="1"/>
          </p:nvPr>
        </p:nvSpPr>
        <p:spPr>
          <a:xfrm>
            <a:off x="669425" y="982783"/>
            <a:ext cx="10974915" cy="1143000"/>
          </a:xfrm>
        </p:spPr>
        <p:txBody>
          <a:bodyPr/>
          <a:lstStyle/>
          <a:p>
            <a:r>
              <a:rPr lang="is-IS" dirty="0"/>
              <a:t>Smella til að setja inn titil</a:t>
            </a:r>
            <a:endParaRPr lang="en-US" dirty="0"/>
          </a:p>
        </p:txBody>
      </p:sp>
      <p:sp>
        <p:nvSpPr>
          <p:cNvPr id="12" name="Text Placeholder 8"/>
          <p:cNvSpPr>
            <a:spLocks noGrp="1"/>
          </p:cNvSpPr>
          <p:nvPr>
            <p:ph type="body" sz="quarter" idx="14" hasCustomPrompt="1"/>
          </p:nvPr>
        </p:nvSpPr>
        <p:spPr>
          <a:xfrm>
            <a:off x="669423" y="2139832"/>
            <a:ext cx="10977033" cy="536575"/>
          </a:xfrm>
        </p:spPr>
        <p:txBody>
          <a:bodyPr>
            <a:noAutofit/>
          </a:bodyPr>
          <a:lstStyle>
            <a:lvl1pPr marL="0" indent="0">
              <a:buFontTx/>
              <a:buNone/>
              <a:defRPr sz="2400" baseline="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is-IS" dirty="0"/>
              <a:t>Smella til að setja inn undirtitil</a:t>
            </a:r>
          </a:p>
        </p:txBody>
      </p:sp>
      <p:sp>
        <p:nvSpPr>
          <p:cNvPr id="6" name="Content Placeholder 5"/>
          <p:cNvSpPr>
            <a:spLocks noGrp="1"/>
          </p:cNvSpPr>
          <p:nvPr>
            <p:ph sz="quarter" idx="16"/>
          </p:nvPr>
        </p:nvSpPr>
        <p:spPr>
          <a:xfrm>
            <a:off x="6305552" y="2832099"/>
            <a:ext cx="5327649" cy="3294064"/>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
        <p:nvSpPr>
          <p:cNvPr id="14" name="Content Placeholder 5"/>
          <p:cNvSpPr>
            <a:spLocks noGrp="1"/>
          </p:cNvSpPr>
          <p:nvPr>
            <p:ph sz="quarter" idx="17"/>
          </p:nvPr>
        </p:nvSpPr>
        <p:spPr>
          <a:xfrm>
            <a:off x="669425" y="2832099"/>
            <a:ext cx="5327649" cy="3294064"/>
          </a:xfrm>
        </p:spPr>
        <p:txBody>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15" name="Date Placeholder 14"/>
          <p:cNvSpPr>
            <a:spLocks noGrp="1"/>
          </p:cNvSpPr>
          <p:nvPr>
            <p:ph type="dt" sz="half" idx="18"/>
          </p:nvPr>
        </p:nvSpPr>
        <p:spPr/>
        <p:txBody>
          <a:bodyPr/>
          <a:lstStyle/>
          <a:p>
            <a:fld id="{3D35FC55-00A2-E149-AB61-B4E687ED3B1F}" type="datetime1">
              <a:rPr lang="is-IS" smtClean="0"/>
              <a:t>16.2.2021</a:t>
            </a:fld>
            <a:endParaRPr lang="en-US" dirty="0"/>
          </a:p>
        </p:txBody>
      </p:sp>
      <p:sp>
        <p:nvSpPr>
          <p:cNvPr id="16" name="Footer Placeholder 15"/>
          <p:cNvSpPr>
            <a:spLocks noGrp="1"/>
          </p:cNvSpPr>
          <p:nvPr>
            <p:ph type="ftr" sz="quarter" idx="19"/>
          </p:nvPr>
        </p:nvSpPr>
        <p:spPr/>
        <p:txBody>
          <a:bodyPr/>
          <a:lstStyle/>
          <a:p>
            <a:r>
              <a:rPr lang="en-US"/>
              <a:t>Nafn fyrirlesara/kennara</a:t>
            </a:r>
            <a:endParaRPr lang="en-US" dirty="0"/>
          </a:p>
        </p:txBody>
      </p:sp>
      <p:sp>
        <p:nvSpPr>
          <p:cNvPr id="17" name="Slide Number Placeholder 16"/>
          <p:cNvSpPr>
            <a:spLocks noGrp="1"/>
          </p:cNvSpPr>
          <p:nvPr>
            <p:ph type="sldNum" sz="quarter" idx="20"/>
          </p:nvPr>
        </p:nvSpPr>
        <p:spPr/>
        <p:txBody>
          <a:bodyPr/>
          <a:lstStyle/>
          <a:p>
            <a:fld id="{87FA9BC5-A5BB-9E40-B86F-19AD39AF2A35}" type="slidenum">
              <a:rPr lang="en-US" smtClean="0"/>
              <a:pPr/>
              <a:t>‹#›</a:t>
            </a:fld>
            <a:endParaRPr lang="en-US" dirty="0"/>
          </a:p>
        </p:txBody>
      </p:sp>
    </p:spTree>
    <p:extLst>
      <p:ext uri="{BB962C8B-B14F-4D97-AF65-F5344CB8AC3E}">
        <p14:creationId xmlns:p14="http://schemas.microsoft.com/office/powerpoint/2010/main" val="26659040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óm síða: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ext Placeholder 4"/>
          <p:cNvSpPr>
            <a:spLocks noGrp="1"/>
          </p:cNvSpPr>
          <p:nvPr>
            <p:ph type="body" sz="quarter" idx="11" hasCustomPrompt="1"/>
          </p:nvPr>
        </p:nvSpPr>
        <p:spPr>
          <a:xfrm>
            <a:off x="673199" y="282862"/>
            <a:ext cx="7283504" cy="492125"/>
          </a:xfrm>
        </p:spPr>
        <p:txBody>
          <a:bodyPr>
            <a:noAutofit/>
          </a:bodyPr>
          <a:lstStyle>
            <a:lvl1pPr marL="0" indent="0">
              <a:buFontTx/>
              <a:buNone/>
              <a:defRPr sz="1400" baseline="0">
                <a:solidFill>
                  <a:srgbClr val="4BA55E"/>
                </a:solidFill>
                <a:latin typeface=""/>
              </a:defRPr>
            </a:lvl1pPr>
          </a:lstStyle>
          <a:p>
            <a:pPr lvl="0"/>
            <a:r>
              <a:rPr lang="is-IS" dirty="0"/>
              <a:t>Reglugerð smella til að breyta</a:t>
            </a:r>
            <a:endParaRPr lang="en-US" dirty="0"/>
          </a:p>
        </p:txBody>
      </p:sp>
      <p:sp>
        <p:nvSpPr>
          <p:cNvPr id="2" name="Date Placeholder 1"/>
          <p:cNvSpPr>
            <a:spLocks noGrp="1"/>
          </p:cNvSpPr>
          <p:nvPr>
            <p:ph type="dt" sz="half" idx="12"/>
          </p:nvPr>
        </p:nvSpPr>
        <p:spPr/>
        <p:txBody>
          <a:bodyPr/>
          <a:lstStyle/>
          <a:p>
            <a:fld id="{4CEFFB63-FD9D-8A40-8CD0-4DD57DD5EFD6}" type="datetime1">
              <a:rPr lang="is-IS" smtClean="0"/>
              <a:t>16.2.2021</a:t>
            </a:fld>
            <a:endParaRPr lang="en-US" dirty="0"/>
          </a:p>
        </p:txBody>
      </p:sp>
      <p:sp>
        <p:nvSpPr>
          <p:cNvPr id="3" name="Footer Placeholder 2"/>
          <p:cNvSpPr>
            <a:spLocks noGrp="1"/>
          </p:cNvSpPr>
          <p:nvPr>
            <p:ph type="ftr" sz="quarter" idx="13"/>
          </p:nvPr>
        </p:nvSpPr>
        <p:spPr/>
        <p:txBody>
          <a:bodyPr/>
          <a:lstStyle/>
          <a:p>
            <a:r>
              <a:rPr lang="en-US"/>
              <a:t>Nafn fyrirlesara/kennara</a:t>
            </a:r>
            <a:endParaRPr lang="en-US" dirty="0"/>
          </a:p>
        </p:txBody>
      </p:sp>
      <p:sp>
        <p:nvSpPr>
          <p:cNvPr id="4" name="Slide Number Placeholder 3"/>
          <p:cNvSpPr>
            <a:spLocks noGrp="1"/>
          </p:cNvSpPr>
          <p:nvPr>
            <p:ph type="sldNum" sz="quarter" idx="14"/>
          </p:nvPr>
        </p:nvSpPr>
        <p:spPr/>
        <p:txBody>
          <a:bodyPr/>
          <a:lstStyle/>
          <a:p>
            <a:fld id="{87FA9BC5-A5BB-9E40-B86F-19AD39AF2A35}" type="slidenum">
              <a:rPr lang="en-US" smtClean="0"/>
              <a:pPr/>
              <a:t>‹#›</a:t>
            </a:fld>
            <a:endParaRPr lang="en-US" dirty="0"/>
          </a:p>
        </p:txBody>
      </p:sp>
      <p:sp>
        <p:nvSpPr>
          <p:cNvPr id="6" name="Content Placeholder 5"/>
          <p:cNvSpPr>
            <a:spLocks noGrp="1"/>
          </p:cNvSpPr>
          <p:nvPr>
            <p:ph sz="quarter" idx="15"/>
          </p:nvPr>
        </p:nvSpPr>
        <p:spPr>
          <a:xfrm>
            <a:off x="673200" y="977900"/>
            <a:ext cx="10949419" cy="5148263"/>
          </a:xfrm>
        </p:spPr>
        <p:txBody>
          <a:bodyPr/>
          <a:lstStyle/>
          <a:p>
            <a:pPr lvl="0"/>
            <a:r>
              <a:rPr lang="is-IS"/>
              <a:t>Click to edit Master text styles</a:t>
            </a:r>
          </a:p>
          <a:p>
            <a:pPr lvl="1"/>
            <a:r>
              <a:rPr lang="is-IS"/>
              <a:t>Second level</a:t>
            </a:r>
          </a:p>
          <a:p>
            <a:pPr lvl="2"/>
            <a:r>
              <a:rPr lang="is-IS"/>
              <a:t>Third level</a:t>
            </a:r>
          </a:p>
          <a:p>
            <a:pPr lvl="3"/>
            <a:r>
              <a:rPr lang="is-IS"/>
              <a:t>Fourth level</a:t>
            </a:r>
          </a:p>
          <a:p>
            <a:pPr lvl="4"/>
            <a:r>
              <a:rPr lang="is-IS"/>
              <a:t>Fifth level</a:t>
            </a:r>
            <a:endParaRPr lang="en-US"/>
          </a:p>
        </p:txBody>
      </p:sp>
    </p:spTree>
    <p:extLst>
      <p:ext uri="{BB962C8B-B14F-4D97-AF65-F5344CB8AC3E}">
        <p14:creationId xmlns:p14="http://schemas.microsoft.com/office/powerpoint/2010/main" val="1377661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Milliglæra">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985" y="2167502"/>
            <a:ext cx="10964335" cy="1217031"/>
          </a:xfrm>
        </p:spPr>
        <p:txBody>
          <a:bodyPr/>
          <a:lstStyle>
            <a:lvl1pPr algn="r">
              <a:defRPr/>
            </a:lvl1pPr>
          </a:lstStyle>
          <a:p>
            <a:r>
              <a:rPr lang="is-IS" dirty="0"/>
              <a:t>Takk fyrir!</a:t>
            </a:r>
            <a:endParaRPr lang="en-US" dirty="0"/>
          </a:p>
        </p:txBody>
      </p:sp>
      <p:sp>
        <p:nvSpPr>
          <p:cNvPr id="3" name="Slide Number Placeholder 2"/>
          <p:cNvSpPr>
            <a:spLocks noGrp="1"/>
          </p:cNvSpPr>
          <p:nvPr>
            <p:ph type="sldNum" sz="quarter" idx="10"/>
          </p:nvPr>
        </p:nvSpPr>
        <p:spPr>
          <a:xfrm>
            <a:off x="791142" y="6356350"/>
            <a:ext cx="924669" cy="364672"/>
          </a:xfrm>
        </p:spPr>
        <p:txBody>
          <a:bodyPr/>
          <a:lstStyle/>
          <a:p>
            <a:fld id="{87FA9BC5-A5BB-9E40-B86F-19AD39AF2A35}" type="slidenum">
              <a:rPr lang="en-US" smtClean="0"/>
              <a:pPr/>
              <a:t>‹#›</a:t>
            </a:fld>
            <a:endParaRPr lang="en-US" dirty="0"/>
          </a:p>
        </p:txBody>
      </p:sp>
      <p:sp>
        <p:nvSpPr>
          <p:cNvPr id="4" name="Footer Placeholder 3"/>
          <p:cNvSpPr>
            <a:spLocks noGrp="1"/>
          </p:cNvSpPr>
          <p:nvPr>
            <p:ph type="ftr" sz="quarter" idx="11"/>
          </p:nvPr>
        </p:nvSpPr>
        <p:spPr>
          <a:xfrm>
            <a:off x="4355981" y="6355898"/>
            <a:ext cx="5013195" cy="365125"/>
          </a:xfrm>
        </p:spPr>
        <p:txBody>
          <a:bodyPr/>
          <a:lstStyle>
            <a:lvl1pPr algn="l">
              <a:defRPr/>
            </a:lvl1pPr>
          </a:lstStyle>
          <a:p>
            <a:r>
              <a:rPr lang="en-US" dirty="0" err="1"/>
              <a:t>Nafn</a:t>
            </a:r>
            <a:r>
              <a:rPr lang="en-US" dirty="0"/>
              <a:t> </a:t>
            </a:r>
            <a:r>
              <a:rPr lang="en-US" dirty="0" err="1"/>
              <a:t>fyrirlesara</a:t>
            </a:r>
            <a:r>
              <a:rPr lang="en-US" dirty="0"/>
              <a:t>/</a:t>
            </a:r>
            <a:r>
              <a:rPr lang="en-US" dirty="0" err="1"/>
              <a:t>kennara</a:t>
            </a:r>
            <a:endParaRPr lang="en-US" dirty="0"/>
          </a:p>
        </p:txBody>
      </p:sp>
      <p:sp>
        <p:nvSpPr>
          <p:cNvPr id="5" name="Date Placeholder 4"/>
          <p:cNvSpPr>
            <a:spLocks noGrp="1"/>
          </p:cNvSpPr>
          <p:nvPr>
            <p:ph type="dt" sz="half" idx="12"/>
          </p:nvPr>
        </p:nvSpPr>
        <p:spPr>
          <a:xfrm>
            <a:off x="10387734" y="6356351"/>
            <a:ext cx="1258724" cy="365125"/>
          </a:xfrm>
        </p:spPr>
        <p:txBody>
          <a:bodyPr/>
          <a:lstStyle>
            <a:lvl1pPr algn="r">
              <a:defRPr/>
            </a:lvl1pPr>
          </a:lstStyle>
          <a:p>
            <a:fld id="{FB1F0FD4-ABDB-554D-9F68-71D5C4E7CA14}" type="datetime1">
              <a:rPr lang="is-IS" smtClean="0"/>
              <a:pPr/>
              <a:t>16.2.2021</a:t>
            </a:fld>
            <a:endParaRPr lang="en-US" dirty="0"/>
          </a:p>
        </p:txBody>
      </p:sp>
      <p:sp>
        <p:nvSpPr>
          <p:cNvPr id="12" name="Text Placeholder 11"/>
          <p:cNvSpPr>
            <a:spLocks noGrp="1"/>
          </p:cNvSpPr>
          <p:nvPr>
            <p:ph type="body" sz="quarter" idx="13" hasCustomPrompt="1"/>
          </p:nvPr>
        </p:nvSpPr>
        <p:spPr>
          <a:xfrm>
            <a:off x="670986" y="3384551"/>
            <a:ext cx="10964333" cy="698167"/>
          </a:xfrm>
        </p:spPr>
        <p:txBody>
          <a:bodyPr/>
          <a:lstStyle>
            <a:lvl1pPr marL="0" indent="0" algn="r">
              <a:buFontTx/>
              <a:buNone/>
              <a:defRPr baseline="0">
                <a:solidFill>
                  <a:srgbClr val="4BA55E"/>
                </a:solidFill>
              </a:defRPr>
            </a:lvl1pPr>
          </a:lstStyle>
          <a:p>
            <a:pPr lvl="0"/>
            <a:r>
              <a:rPr lang="is-IS" dirty="0"/>
              <a:t>Spurningar?</a:t>
            </a:r>
            <a:endParaRPr lang="en-US" dirty="0"/>
          </a:p>
        </p:txBody>
      </p:sp>
    </p:spTree>
    <p:extLst>
      <p:ext uri="{BB962C8B-B14F-4D97-AF65-F5344CB8AC3E}">
        <p14:creationId xmlns:p14="http://schemas.microsoft.com/office/powerpoint/2010/main" val="13506891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illiglæra græ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46322" y="6356350"/>
            <a:ext cx="924669" cy="364672"/>
          </a:xfrm>
        </p:spPr>
        <p:txBody>
          <a:bodyPr/>
          <a:lstStyle>
            <a:lvl1pPr>
              <a:defRPr>
                <a:solidFill>
                  <a:srgbClr val="4D4D4D"/>
                </a:solidFill>
              </a:defRPr>
            </a:lvl1pPr>
          </a:lstStyle>
          <a:p>
            <a:fld id="{87FA9BC5-A5BB-9E40-B86F-19AD39AF2A35}" type="slidenum">
              <a:rPr lang="en-US" smtClean="0"/>
              <a:pPr/>
              <a:t>‹#›</a:t>
            </a:fld>
            <a:endParaRPr lang="en-US" dirty="0"/>
          </a:p>
        </p:txBody>
      </p:sp>
      <p:sp>
        <p:nvSpPr>
          <p:cNvPr id="8" name="Title 1"/>
          <p:cNvSpPr>
            <a:spLocks noGrp="1"/>
          </p:cNvSpPr>
          <p:nvPr>
            <p:ph type="title" hasCustomPrompt="1"/>
          </p:nvPr>
        </p:nvSpPr>
        <p:spPr>
          <a:xfrm>
            <a:off x="673659" y="1898152"/>
            <a:ext cx="10972800" cy="1486381"/>
          </a:xfrm>
        </p:spPr>
        <p:txBody>
          <a:bodyPr/>
          <a:lstStyle>
            <a:lvl1pPr algn="ctr">
              <a:defRPr/>
            </a:lvl1pPr>
          </a:lstStyle>
          <a:p>
            <a:r>
              <a:rPr lang="is-IS" dirty="0"/>
              <a:t>Smella til að setja inn titil</a:t>
            </a:r>
            <a:endParaRPr lang="en-US" dirty="0"/>
          </a:p>
        </p:txBody>
      </p:sp>
      <p:sp>
        <p:nvSpPr>
          <p:cNvPr id="9" name="Text Placeholder 11"/>
          <p:cNvSpPr>
            <a:spLocks noGrp="1"/>
          </p:cNvSpPr>
          <p:nvPr>
            <p:ph type="body" sz="quarter" idx="13" hasCustomPrompt="1"/>
          </p:nvPr>
        </p:nvSpPr>
        <p:spPr>
          <a:xfrm>
            <a:off x="673659" y="3384551"/>
            <a:ext cx="10972800" cy="698167"/>
          </a:xfrm>
        </p:spPr>
        <p:txBody>
          <a:bodyPr/>
          <a:lstStyle>
            <a:lvl1pPr marL="0" indent="0" algn="ctr">
              <a:buFontTx/>
              <a:buNone/>
              <a:defRPr baseline="0"/>
            </a:lvl1pPr>
          </a:lstStyle>
          <a:p>
            <a:pPr lvl="0"/>
            <a:r>
              <a:rPr lang="is-IS" dirty="0"/>
              <a:t>Smella til að setja inn undirtitil</a:t>
            </a:r>
            <a:endParaRPr lang="en-US" dirty="0"/>
          </a:p>
        </p:txBody>
      </p:sp>
      <p:sp>
        <p:nvSpPr>
          <p:cNvPr id="7" name="Footer Placeholder 3"/>
          <p:cNvSpPr>
            <a:spLocks noGrp="1"/>
          </p:cNvSpPr>
          <p:nvPr>
            <p:ph type="ftr" sz="quarter" idx="11"/>
          </p:nvPr>
        </p:nvSpPr>
        <p:spPr>
          <a:xfrm>
            <a:off x="2606908" y="6355898"/>
            <a:ext cx="5013195" cy="365125"/>
          </a:xfrm>
        </p:spPr>
        <p:txBody>
          <a:bodyPr/>
          <a:lstStyle>
            <a:lvl1pPr algn="l">
              <a:defRPr>
                <a:solidFill>
                  <a:srgbClr val="FFFFFF"/>
                </a:solidFill>
              </a:defRPr>
            </a:lvl1pPr>
          </a:lstStyle>
          <a:p>
            <a:r>
              <a:rPr lang="en-US"/>
              <a:t>Nafn fyrirlesara/kennara</a:t>
            </a:r>
            <a:endParaRPr lang="en-US" dirty="0"/>
          </a:p>
        </p:txBody>
      </p:sp>
      <p:sp>
        <p:nvSpPr>
          <p:cNvPr id="10" name="Date Placeholder 4"/>
          <p:cNvSpPr>
            <a:spLocks noGrp="1"/>
          </p:cNvSpPr>
          <p:nvPr>
            <p:ph type="dt" sz="half" idx="12"/>
          </p:nvPr>
        </p:nvSpPr>
        <p:spPr>
          <a:xfrm>
            <a:off x="10499134" y="6356351"/>
            <a:ext cx="1258724" cy="365125"/>
          </a:xfrm>
        </p:spPr>
        <p:txBody>
          <a:bodyPr/>
          <a:lstStyle>
            <a:lvl1pPr algn="r">
              <a:defRPr>
                <a:solidFill>
                  <a:srgbClr val="FFFFFF"/>
                </a:solidFill>
              </a:defRPr>
            </a:lvl1pPr>
          </a:lstStyle>
          <a:p>
            <a:fld id="{FB1F0FD4-ABDB-554D-9F68-71D5C4E7CA14}" type="datetime1">
              <a:rPr lang="is-IS" smtClean="0"/>
              <a:pPr/>
              <a:t>16.2.2021</a:t>
            </a:fld>
            <a:endParaRPr lang="en-US" dirty="0"/>
          </a:p>
        </p:txBody>
      </p:sp>
    </p:spTree>
    <p:extLst>
      <p:ext uri="{BB962C8B-B14F-4D97-AF65-F5344CB8AC3E}">
        <p14:creationId xmlns:p14="http://schemas.microsoft.com/office/powerpoint/2010/main" val="538787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Lokasíða">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16520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pic>
        <p:nvPicPr>
          <p:cNvPr id="14" name="Kuva 13">
            <a:extLst>
              <a:ext uri="{FF2B5EF4-FFF2-40B4-BE49-F238E27FC236}">
                <a16:creationId xmlns:a16="http://schemas.microsoft.com/office/drawing/2014/main" id="{CB4F3CD4-1EBB-4610-AC42-0A7336CF4805}"/>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E24F2756-8B02-493C-B87E-53653FB59FC1}"/>
              </a:ext>
            </a:extLst>
          </p:cNvPr>
          <p:cNvSpPr>
            <a:spLocks noGrp="1"/>
          </p:cNvSpPr>
          <p:nvPr>
            <p:ph type="title" hasCustomPrompt="1"/>
          </p:nvPr>
        </p:nvSpPr>
        <p:spPr>
          <a:xfrm>
            <a:off x="1117092" y="2660998"/>
            <a:ext cx="5843016" cy="1822133"/>
          </a:xfrm>
        </p:spPr>
        <p:txBody>
          <a:bodyPr anchor="t">
            <a:normAutofit/>
          </a:bodyPr>
          <a:lstStyle>
            <a:lvl1pPr>
              <a:defRPr sz="4000" baseline="0">
                <a:solidFill>
                  <a:schemeClr val="tx1"/>
                </a:solidFill>
              </a:defRPr>
            </a:lvl1pPr>
          </a:lstStyle>
          <a:p>
            <a:r>
              <a:rPr lang="fi-FI" dirty="0"/>
              <a:t>Lisää kuvaava otsikko</a:t>
            </a:r>
          </a:p>
        </p:txBody>
      </p:sp>
      <p:pic>
        <p:nvPicPr>
          <p:cNvPr id="18" name="Kuva 17">
            <a:extLst>
              <a:ext uri="{FF2B5EF4-FFF2-40B4-BE49-F238E27FC236}">
                <a16:creationId xmlns:a16="http://schemas.microsoft.com/office/drawing/2014/main" id="{43129E0C-99A1-46E5-A426-B39A4F51A4B5}"/>
              </a:ext>
              <a:ext uri="{C183D7F6-B498-43B3-948B-1728B52AA6E4}">
                <adec:decorative xmlns:adec="http://schemas.microsoft.com/office/drawing/2017/decorative" xmlns="" val="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98718" y="5969850"/>
            <a:ext cx="1844509" cy="363167"/>
          </a:xfrm>
          <a:prstGeom prst="rect">
            <a:avLst/>
          </a:prstGeom>
        </p:spPr>
      </p:pic>
      <p:pic>
        <p:nvPicPr>
          <p:cNvPr id="13" name="Picture 12">
            <a:extLst>
              <a:ext uri="{FF2B5EF4-FFF2-40B4-BE49-F238E27FC236}">
                <a16:creationId xmlns:a16="http://schemas.microsoft.com/office/drawing/2014/main" id="{DFF4B6CF-B18C-4693-9EC4-3A8F2C287E8A}"/>
              </a:ext>
              <a:ext uri="{C183D7F6-B498-43B3-948B-1728B52AA6E4}">
                <adec:decorative xmlns:adec="http://schemas.microsoft.com/office/drawing/2017/decorative" xmlns=""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96010" y="4652847"/>
            <a:ext cx="3554397" cy="954937"/>
          </a:xfrm>
          <a:prstGeom prst="rect">
            <a:avLst/>
          </a:prstGeom>
        </p:spPr>
      </p:pic>
      <p:sp>
        <p:nvSpPr>
          <p:cNvPr id="9" name="Tekstin paikkamerkki 4">
            <a:extLst>
              <a:ext uri="{FF2B5EF4-FFF2-40B4-BE49-F238E27FC236}">
                <a16:creationId xmlns:a16="http://schemas.microsoft.com/office/drawing/2014/main" id="{48075D2B-B940-4139-B189-A8D683A4A764}"/>
              </a:ext>
            </a:extLst>
          </p:cNvPr>
          <p:cNvSpPr>
            <a:spLocks noGrp="1"/>
          </p:cNvSpPr>
          <p:nvPr>
            <p:ph type="body" sz="quarter" idx="13" hasCustomPrompt="1"/>
          </p:nvPr>
        </p:nvSpPr>
        <p:spPr>
          <a:xfrm>
            <a:off x="1452577" y="6492875"/>
            <a:ext cx="4200525" cy="365126"/>
          </a:xfrm>
        </p:spPr>
        <p:txBody>
          <a:bodyPr anchor="ctr">
            <a:normAutofit/>
          </a:bodyPr>
          <a:lstStyle>
            <a:lvl1pPr marL="0" indent="0">
              <a:buNone/>
              <a:defRPr sz="800"/>
            </a:lvl1pPr>
          </a:lstStyle>
          <a:p>
            <a:pPr lvl="0"/>
            <a:r>
              <a:rPr lang="fi-FI" dirty="0"/>
              <a:t>Vastuualue, tekijä, </a:t>
            </a:r>
            <a:r>
              <a:rPr lang="fi-FI" dirty="0" err="1"/>
              <a:t>twitter</a:t>
            </a:r>
            <a:r>
              <a:rPr lang="fi-FI" dirty="0"/>
              <a:t>-tunnus</a:t>
            </a:r>
          </a:p>
        </p:txBody>
      </p:sp>
      <p:sp>
        <p:nvSpPr>
          <p:cNvPr id="10" name="Date Placeholder 5">
            <a:extLst>
              <a:ext uri="{FF2B5EF4-FFF2-40B4-BE49-F238E27FC236}">
                <a16:creationId xmlns:a16="http://schemas.microsoft.com/office/drawing/2014/main" id="{2D22E4B4-521F-41C1-A76B-873F213A858C}"/>
              </a:ext>
            </a:extLst>
          </p:cNvPr>
          <p:cNvSpPr>
            <a:spLocks noGrp="1"/>
          </p:cNvSpPr>
          <p:nvPr>
            <p:ph type="dt" sz="half" idx="14"/>
          </p:nvPr>
        </p:nvSpPr>
        <p:spPr>
          <a:xfrm>
            <a:off x="530176" y="6492875"/>
            <a:ext cx="878000" cy="365125"/>
          </a:xfrm>
        </p:spPr>
        <p:txBody>
          <a:bodyPr/>
          <a:lstStyle/>
          <a:p>
            <a:pPr algn="l"/>
            <a:fld id="{A3122C40-75AC-41EE-B4EB-95249D2FB2EE}" type="datetime1">
              <a:rPr lang="fi-FI" smtClean="0"/>
              <a:pPr algn="l"/>
              <a:t>16.2.2021</a:t>
            </a:fld>
            <a:endParaRPr lang="fi-FI" dirty="0"/>
          </a:p>
        </p:txBody>
      </p:sp>
      <p:sp>
        <p:nvSpPr>
          <p:cNvPr id="11" name="Slide Number Placeholder 8">
            <a:extLst>
              <a:ext uri="{FF2B5EF4-FFF2-40B4-BE49-F238E27FC236}">
                <a16:creationId xmlns:a16="http://schemas.microsoft.com/office/drawing/2014/main" id="{E47FCAA8-52DD-497A-AA5C-A48BFD8845C0}"/>
              </a:ext>
            </a:extLst>
          </p:cNvPr>
          <p:cNvSpPr>
            <a:spLocks noGrp="1"/>
          </p:cNvSpPr>
          <p:nvPr>
            <p:ph type="sldNum" sz="quarter" idx="16"/>
          </p:nvPr>
        </p:nvSpPr>
        <p:spPr>
          <a:xfrm>
            <a:off x="0" y="6492875"/>
            <a:ext cx="485775" cy="365125"/>
          </a:xfrm>
        </p:spPr>
        <p:txBody>
          <a:body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1880120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isältödia 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533E438E-088B-414A-889B-1884BF1AA867}"/>
              </a:ext>
              <a:ext uri="{C183D7F6-B498-43B3-948B-1728B52AA6E4}">
                <adec:decorative xmlns:adec="http://schemas.microsoft.com/office/drawing/2017/decorative" xmlns=""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291327" cy="6858000"/>
          </a:xfrm>
          <a:prstGeom prst="rect">
            <a:avLst/>
          </a:prstGeom>
        </p:spPr>
      </p:pic>
      <p:pic>
        <p:nvPicPr>
          <p:cNvPr id="12" name="Kuva 11">
            <a:extLst>
              <a:ext uri="{FF2B5EF4-FFF2-40B4-BE49-F238E27FC236}">
                <a16:creationId xmlns:a16="http://schemas.microsoft.com/office/drawing/2014/main" id="{185AE012-21D7-4152-992C-E33490AEE457}"/>
              </a:ext>
              <a:ext uri="{C183D7F6-B498-43B3-948B-1728B52AA6E4}">
                <adec:decorative xmlns:adec="http://schemas.microsoft.com/office/drawing/2017/decorative" xmlns="" val="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4304776" cy="6858000"/>
          </a:xfrm>
          <a:prstGeom prst="rect">
            <a:avLst/>
          </a:prstGeom>
        </p:spPr>
      </p:pic>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5291328" y="701040"/>
            <a:ext cx="6394704" cy="1325563"/>
          </a:xfrm>
        </p:spPr>
        <p:txBody>
          <a:bodyPr anchor="b">
            <a:normAutofit/>
          </a:bodyPr>
          <a:lstStyle>
            <a:lvl1pPr>
              <a:defRPr sz="4000" baseline="0">
                <a:solidFill>
                  <a:schemeClr val="accent1"/>
                </a:solidFill>
              </a:defRPr>
            </a:lvl1pPr>
          </a:lstStyle>
          <a:p>
            <a:r>
              <a:rPr lang="fi-FI" dirty="0"/>
              <a:t>Lisää kuvaava otsikko</a:t>
            </a:r>
          </a:p>
        </p:txBody>
      </p:sp>
      <p:sp>
        <p:nvSpPr>
          <p:cNvPr id="11" name="Tekstin paikkamerkki 10">
            <a:extLst>
              <a:ext uri="{FF2B5EF4-FFF2-40B4-BE49-F238E27FC236}">
                <a16:creationId xmlns:a16="http://schemas.microsoft.com/office/drawing/2014/main" id="{50F97028-EEEA-4C6B-9BA9-DF072ABA11A5}"/>
              </a:ext>
            </a:extLst>
          </p:cNvPr>
          <p:cNvSpPr>
            <a:spLocks noGrp="1"/>
          </p:cNvSpPr>
          <p:nvPr>
            <p:ph type="body" sz="quarter" idx="13"/>
          </p:nvPr>
        </p:nvSpPr>
        <p:spPr>
          <a:xfrm>
            <a:off x="5291327" y="2195133"/>
            <a:ext cx="6394704" cy="3192842"/>
          </a:xfrm>
        </p:spPr>
        <p:txBody>
          <a:bodyPr>
            <a:normAutofit/>
          </a:bodyPr>
          <a:lstStyle>
            <a:lvl1pPr marL="285750" indent="-285750">
              <a:buFontTx/>
              <a:buBlip>
                <a:blip r:embed="rId4"/>
              </a:buBlip>
              <a:defRPr sz="2000" baseline="0">
                <a:solidFill>
                  <a:schemeClr val="tx1"/>
                </a:solidFill>
              </a:defRPr>
            </a:lvl1pPr>
          </a:lstStyle>
          <a:p>
            <a:pPr lvl="0"/>
            <a:endParaRPr lang="fi-FI" dirty="0"/>
          </a:p>
        </p:txBody>
      </p:sp>
      <p:pic>
        <p:nvPicPr>
          <p:cNvPr id="13" name="Picture 12">
            <a:extLst>
              <a:ext uri="{FF2B5EF4-FFF2-40B4-BE49-F238E27FC236}">
                <a16:creationId xmlns:a16="http://schemas.microsoft.com/office/drawing/2014/main" id="{2AA19D08-E390-411F-BF0A-2B9068FB07F9}"/>
              </a:ext>
              <a:ext uri="{C183D7F6-B498-43B3-948B-1728B52AA6E4}">
                <adec:decorative xmlns:adec="http://schemas.microsoft.com/office/drawing/2017/decorative" xmlns="" val="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5369140" y="5662081"/>
            <a:ext cx="2615565" cy="702707"/>
          </a:xfrm>
          <a:prstGeom prst="rect">
            <a:avLst/>
          </a:prstGeom>
        </p:spPr>
      </p:pic>
      <p:sp>
        <p:nvSpPr>
          <p:cNvPr id="9" name="Date Placeholder 3">
            <a:extLst>
              <a:ext uri="{FF2B5EF4-FFF2-40B4-BE49-F238E27FC236}">
                <a16:creationId xmlns:a16="http://schemas.microsoft.com/office/drawing/2014/main" id="{7E928959-EC00-4A7D-A872-69D343896719}"/>
              </a:ext>
            </a:extLst>
          </p:cNvPr>
          <p:cNvSpPr>
            <a:spLocks noGrp="1"/>
          </p:cNvSpPr>
          <p:nvPr>
            <p:ph type="dt" sz="half" idx="10"/>
          </p:nvPr>
        </p:nvSpPr>
        <p:spPr>
          <a:xfrm>
            <a:off x="530176" y="6492875"/>
            <a:ext cx="878000" cy="365125"/>
          </a:xfrm>
        </p:spPr>
        <p:txBody>
          <a:bodyPr/>
          <a:lstStyle/>
          <a:p>
            <a:pPr algn="l"/>
            <a:fld id="{A3122C40-75AC-41EE-B4EB-95249D2FB2EE}" type="datetime1">
              <a:rPr lang="fi-FI" smtClean="0"/>
              <a:pPr algn="l"/>
              <a:t>16.2.2021</a:t>
            </a:fld>
            <a:endParaRPr lang="fi-FI" dirty="0"/>
          </a:p>
        </p:txBody>
      </p:sp>
      <p:sp>
        <p:nvSpPr>
          <p:cNvPr id="14" name="Slide Number Placeholder 6">
            <a:extLst>
              <a:ext uri="{FF2B5EF4-FFF2-40B4-BE49-F238E27FC236}">
                <a16:creationId xmlns:a16="http://schemas.microsoft.com/office/drawing/2014/main" id="{ECABB10E-5007-4EEB-8C5E-84B4E3D05E14}"/>
              </a:ext>
            </a:extLst>
          </p:cNvPr>
          <p:cNvSpPr>
            <a:spLocks noGrp="1"/>
          </p:cNvSpPr>
          <p:nvPr>
            <p:ph type="sldNum" sz="quarter" idx="12"/>
          </p:nvPr>
        </p:nvSpPr>
        <p:spPr>
          <a:xfrm>
            <a:off x="0" y="6492875"/>
            <a:ext cx="485775" cy="365125"/>
          </a:xfrm>
        </p:spPr>
        <p:txBody>
          <a:body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21532235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isältödia 2">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719328" y="712597"/>
            <a:ext cx="5785104" cy="1325563"/>
          </a:xfrm>
        </p:spPr>
        <p:txBody>
          <a:bodyPr anchor="b">
            <a:normAutofit/>
          </a:bodyPr>
          <a:lstStyle>
            <a:lvl1pPr>
              <a:defRPr sz="4000" baseline="0">
                <a:solidFill>
                  <a:schemeClr val="accent1"/>
                </a:solidFill>
              </a:defRPr>
            </a:lvl1pPr>
          </a:lstStyle>
          <a:p>
            <a:r>
              <a:rPr lang="fi-FI" dirty="0"/>
              <a:t>Lisää kuvaava otsikko</a:t>
            </a:r>
          </a:p>
        </p:txBody>
      </p:sp>
      <p:sp>
        <p:nvSpPr>
          <p:cNvPr id="11" name="Tekstin paikkamerkki 10">
            <a:extLst>
              <a:ext uri="{FF2B5EF4-FFF2-40B4-BE49-F238E27FC236}">
                <a16:creationId xmlns:a16="http://schemas.microsoft.com/office/drawing/2014/main" id="{50F97028-EEEA-4C6B-9BA9-DF072ABA11A5}"/>
              </a:ext>
            </a:extLst>
          </p:cNvPr>
          <p:cNvSpPr>
            <a:spLocks noGrp="1"/>
          </p:cNvSpPr>
          <p:nvPr>
            <p:ph type="body" sz="quarter" idx="13"/>
          </p:nvPr>
        </p:nvSpPr>
        <p:spPr>
          <a:xfrm>
            <a:off x="719327" y="2206690"/>
            <a:ext cx="5785104" cy="3030332"/>
          </a:xfrm>
        </p:spPr>
        <p:txBody>
          <a:bodyPr>
            <a:normAutofit/>
          </a:bodyPr>
          <a:lstStyle>
            <a:lvl1pPr marL="285750" indent="-285750">
              <a:buFontTx/>
              <a:buBlip>
                <a:blip r:embed="rId2"/>
              </a:buBlip>
              <a:defRPr sz="2000" baseline="0">
                <a:solidFill>
                  <a:schemeClr val="tx1"/>
                </a:solidFill>
              </a:defRPr>
            </a:lvl1pPr>
          </a:lstStyle>
          <a:p>
            <a:pPr lvl="0"/>
            <a:endParaRPr lang="fi-FI" dirty="0"/>
          </a:p>
        </p:txBody>
      </p:sp>
      <p:sp>
        <p:nvSpPr>
          <p:cNvPr id="14" name="Sisällön paikkamerkki 13">
            <a:extLst>
              <a:ext uri="{FF2B5EF4-FFF2-40B4-BE49-F238E27FC236}">
                <a16:creationId xmlns:a16="http://schemas.microsoft.com/office/drawing/2014/main" id="{B947DC9A-D4F4-4C13-8E4B-48C43E7B692D}"/>
              </a:ext>
            </a:extLst>
          </p:cNvPr>
          <p:cNvSpPr>
            <a:spLocks noGrp="1"/>
          </p:cNvSpPr>
          <p:nvPr>
            <p:ph sz="quarter" idx="14" hasCustomPrompt="1"/>
          </p:nvPr>
        </p:nvSpPr>
        <p:spPr>
          <a:xfrm>
            <a:off x="6943725" y="755269"/>
            <a:ext cx="5016627" cy="5224717"/>
          </a:xfrm>
        </p:spPr>
        <p:txBody>
          <a:bodyPr>
            <a:normAutofit/>
          </a:bodyPr>
          <a:lstStyle>
            <a:lvl1pPr marL="0" indent="0" algn="ctr">
              <a:buNone/>
              <a:defRPr sz="1400"/>
            </a:lvl1pPr>
          </a:lstStyle>
          <a:p>
            <a:pPr lvl="0"/>
            <a:r>
              <a:rPr lang="fi-FI" dirty="0"/>
              <a:t>Paikka infografiikalle/kuvalle</a:t>
            </a:r>
          </a:p>
        </p:txBody>
      </p:sp>
      <p:pic>
        <p:nvPicPr>
          <p:cNvPr id="12" name="Picture 11">
            <a:extLst>
              <a:ext uri="{FF2B5EF4-FFF2-40B4-BE49-F238E27FC236}">
                <a16:creationId xmlns:a16="http://schemas.microsoft.com/office/drawing/2014/main" id="{9E0B18B6-B674-4B3B-BF7E-2A973D59116B}"/>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05616" y="5476716"/>
            <a:ext cx="2615565" cy="702707"/>
          </a:xfrm>
          <a:prstGeom prst="rect">
            <a:avLst/>
          </a:prstGeom>
        </p:spPr>
      </p:pic>
      <p:sp>
        <p:nvSpPr>
          <p:cNvPr id="9" name="Date Placeholder 3">
            <a:extLst>
              <a:ext uri="{FF2B5EF4-FFF2-40B4-BE49-F238E27FC236}">
                <a16:creationId xmlns:a16="http://schemas.microsoft.com/office/drawing/2014/main" id="{9686D74D-1902-49E7-836E-04A9C8A11821}"/>
              </a:ext>
            </a:extLst>
          </p:cNvPr>
          <p:cNvSpPr>
            <a:spLocks noGrp="1"/>
          </p:cNvSpPr>
          <p:nvPr>
            <p:ph type="dt" sz="half" idx="10"/>
          </p:nvPr>
        </p:nvSpPr>
        <p:spPr>
          <a:xfrm>
            <a:off x="530176" y="6492875"/>
            <a:ext cx="878000" cy="365125"/>
          </a:xfrm>
        </p:spPr>
        <p:txBody>
          <a:bodyPr/>
          <a:lstStyle/>
          <a:p>
            <a:pPr algn="l"/>
            <a:fld id="{A3122C40-75AC-41EE-B4EB-95249D2FB2EE}" type="datetime1">
              <a:rPr lang="fi-FI" smtClean="0"/>
              <a:pPr algn="l"/>
              <a:t>16.2.2021</a:t>
            </a:fld>
            <a:endParaRPr lang="fi-FI" dirty="0"/>
          </a:p>
        </p:txBody>
      </p:sp>
      <p:sp>
        <p:nvSpPr>
          <p:cNvPr id="10" name="Slide Number Placeholder 6">
            <a:extLst>
              <a:ext uri="{FF2B5EF4-FFF2-40B4-BE49-F238E27FC236}">
                <a16:creationId xmlns:a16="http://schemas.microsoft.com/office/drawing/2014/main" id="{0E3214C1-9FAA-4A5F-853F-320536CE5FEE}"/>
              </a:ext>
            </a:extLst>
          </p:cNvPr>
          <p:cNvSpPr>
            <a:spLocks noGrp="1"/>
          </p:cNvSpPr>
          <p:nvPr>
            <p:ph type="sldNum" sz="quarter" idx="12"/>
          </p:nvPr>
        </p:nvSpPr>
        <p:spPr>
          <a:xfrm>
            <a:off x="0" y="6492875"/>
            <a:ext cx="485775" cy="365125"/>
          </a:xfrm>
        </p:spPr>
        <p:txBody>
          <a:body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391821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490C65E-6E9E-49E4-8C0F-4AC4396DEABB}" type="datetime1">
              <a:rPr lang="sv-SE" smtClean="0">
                <a:solidFill>
                  <a:prstClr val="black">
                    <a:tint val="75000"/>
                  </a:prstClr>
                </a:solidFill>
              </a:rPr>
              <a:t>2021-02-16</a:t>
            </a:fld>
            <a:endParaRPr lang="sv-SE">
              <a:solidFill>
                <a:prstClr val="black">
                  <a:tint val="75000"/>
                </a:prstClr>
              </a:solidFill>
            </a:endParaRPr>
          </a:p>
        </p:txBody>
      </p:sp>
      <p:sp>
        <p:nvSpPr>
          <p:cNvPr id="4" name="Platshållare för sidfot 3"/>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5" name="Platshållare för bildnummer 4"/>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397757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isältödia 3">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719328" y="712597"/>
            <a:ext cx="7089648" cy="1325563"/>
          </a:xfrm>
        </p:spPr>
        <p:txBody>
          <a:bodyPr anchor="b">
            <a:normAutofit/>
          </a:bodyPr>
          <a:lstStyle>
            <a:lvl1pPr>
              <a:defRPr sz="4000" baseline="0">
                <a:solidFill>
                  <a:schemeClr val="accent1"/>
                </a:solidFill>
              </a:defRPr>
            </a:lvl1pPr>
          </a:lstStyle>
          <a:p>
            <a:r>
              <a:rPr lang="fi-FI" dirty="0"/>
              <a:t>Lisää kuvaava otsikko</a:t>
            </a:r>
          </a:p>
        </p:txBody>
      </p:sp>
      <p:sp>
        <p:nvSpPr>
          <p:cNvPr id="11" name="Tekstin paikkamerkki 10">
            <a:extLst>
              <a:ext uri="{FF2B5EF4-FFF2-40B4-BE49-F238E27FC236}">
                <a16:creationId xmlns:a16="http://schemas.microsoft.com/office/drawing/2014/main" id="{50F97028-EEEA-4C6B-9BA9-DF072ABA11A5}"/>
              </a:ext>
            </a:extLst>
          </p:cNvPr>
          <p:cNvSpPr>
            <a:spLocks noGrp="1"/>
          </p:cNvSpPr>
          <p:nvPr>
            <p:ph type="body" sz="quarter" idx="13"/>
          </p:nvPr>
        </p:nvSpPr>
        <p:spPr>
          <a:xfrm>
            <a:off x="719327" y="2206690"/>
            <a:ext cx="5257802" cy="3030332"/>
          </a:xfrm>
        </p:spPr>
        <p:txBody>
          <a:bodyPr>
            <a:normAutofit/>
          </a:bodyPr>
          <a:lstStyle>
            <a:lvl1pPr marL="285750" indent="-285750">
              <a:buFontTx/>
              <a:buBlip>
                <a:blip r:embed="rId2"/>
              </a:buBlip>
              <a:defRPr sz="2000" baseline="0">
                <a:solidFill>
                  <a:schemeClr val="tx1"/>
                </a:solidFill>
              </a:defRPr>
            </a:lvl1pPr>
          </a:lstStyle>
          <a:p>
            <a:pPr lvl="0"/>
            <a:endParaRPr lang="fi-FI" dirty="0"/>
          </a:p>
        </p:txBody>
      </p:sp>
      <p:sp>
        <p:nvSpPr>
          <p:cNvPr id="9" name="Tekstin paikkamerkki 10">
            <a:extLst>
              <a:ext uri="{FF2B5EF4-FFF2-40B4-BE49-F238E27FC236}">
                <a16:creationId xmlns:a16="http://schemas.microsoft.com/office/drawing/2014/main" id="{551C7171-8391-4FC1-9DBB-15D1052D57EF}"/>
              </a:ext>
            </a:extLst>
          </p:cNvPr>
          <p:cNvSpPr>
            <a:spLocks noGrp="1"/>
          </p:cNvSpPr>
          <p:nvPr>
            <p:ph type="body" sz="quarter" idx="14"/>
          </p:nvPr>
        </p:nvSpPr>
        <p:spPr>
          <a:xfrm>
            <a:off x="6214873" y="2206689"/>
            <a:ext cx="5257802" cy="3261423"/>
          </a:xfrm>
        </p:spPr>
        <p:txBody>
          <a:bodyPr>
            <a:normAutofit/>
          </a:bodyPr>
          <a:lstStyle>
            <a:lvl1pPr marL="285750" indent="-285750">
              <a:buFontTx/>
              <a:buBlip>
                <a:blip r:embed="rId2"/>
              </a:buBlip>
              <a:defRPr sz="2000" baseline="0">
                <a:solidFill>
                  <a:schemeClr val="tx1"/>
                </a:solidFill>
              </a:defRPr>
            </a:lvl1pPr>
          </a:lstStyle>
          <a:p>
            <a:pPr lvl="0"/>
            <a:endParaRPr lang="fi-FI" dirty="0"/>
          </a:p>
        </p:txBody>
      </p:sp>
      <p:pic>
        <p:nvPicPr>
          <p:cNvPr id="13" name="Picture 12">
            <a:extLst>
              <a:ext uri="{FF2B5EF4-FFF2-40B4-BE49-F238E27FC236}">
                <a16:creationId xmlns:a16="http://schemas.microsoft.com/office/drawing/2014/main" id="{00B8BBA0-D41D-43FF-BDD0-587FBF797FEE}"/>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05616" y="5476716"/>
            <a:ext cx="2615565" cy="702707"/>
          </a:xfrm>
          <a:prstGeom prst="rect">
            <a:avLst/>
          </a:prstGeom>
        </p:spPr>
      </p:pic>
      <p:sp>
        <p:nvSpPr>
          <p:cNvPr id="10" name="Date Placeholder 3">
            <a:extLst>
              <a:ext uri="{FF2B5EF4-FFF2-40B4-BE49-F238E27FC236}">
                <a16:creationId xmlns:a16="http://schemas.microsoft.com/office/drawing/2014/main" id="{49BE50EC-48F2-4338-94A8-5538094F33E3}"/>
              </a:ext>
            </a:extLst>
          </p:cNvPr>
          <p:cNvSpPr>
            <a:spLocks noGrp="1"/>
          </p:cNvSpPr>
          <p:nvPr>
            <p:ph type="dt" sz="half" idx="10"/>
          </p:nvPr>
        </p:nvSpPr>
        <p:spPr>
          <a:xfrm>
            <a:off x="530176" y="6492875"/>
            <a:ext cx="878000" cy="365125"/>
          </a:xfrm>
        </p:spPr>
        <p:txBody>
          <a:bodyPr/>
          <a:lstStyle/>
          <a:p>
            <a:pPr algn="l"/>
            <a:fld id="{A3122C40-75AC-41EE-B4EB-95249D2FB2EE}" type="datetime1">
              <a:rPr lang="fi-FI" smtClean="0"/>
              <a:pPr algn="l"/>
              <a:t>16.2.2021</a:t>
            </a:fld>
            <a:endParaRPr lang="fi-FI" dirty="0"/>
          </a:p>
        </p:txBody>
      </p:sp>
      <p:sp>
        <p:nvSpPr>
          <p:cNvPr id="12" name="Slide Number Placeholder 6">
            <a:extLst>
              <a:ext uri="{FF2B5EF4-FFF2-40B4-BE49-F238E27FC236}">
                <a16:creationId xmlns:a16="http://schemas.microsoft.com/office/drawing/2014/main" id="{11FD8D56-9BCD-4761-82C1-DBBF0C91CD95}"/>
              </a:ext>
            </a:extLst>
          </p:cNvPr>
          <p:cNvSpPr>
            <a:spLocks noGrp="1"/>
          </p:cNvSpPr>
          <p:nvPr>
            <p:ph type="sldNum" sz="quarter" idx="12"/>
          </p:nvPr>
        </p:nvSpPr>
        <p:spPr>
          <a:xfrm>
            <a:off x="0" y="6492875"/>
            <a:ext cx="485775" cy="365125"/>
          </a:xfrm>
        </p:spPr>
        <p:txBody>
          <a:body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277028760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Sisältödia 4">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719328" y="712597"/>
            <a:ext cx="7089648" cy="1325563"/>
          </a:xfrm>
        </p:spPr>
        <p:txBody>
          <a:bodyPr anchor="b">
            <a:normAutofit/>
          </a:bodyPr>
          <a:lstStyle>
            <a:lvl1pPr>
              <a:defRPr sz="4000" baseline="0">
                <a:solidFill>
                  <a:schemeClr val="accent1"/>
                </a:solidFill>
              </a:defRPr>
            </a:lvl1pPr>
          </a:lstStyle>
          <a:p>
            <a:r>
              <a:rPr lang="fi-FI" dirty="0"/>
              <a:t>Lisää kuvaava otsikko</a:t>
            </a:r>
          </a:p>
        </p:txBody>
      </p:sp>
      <p:sp>
        <p:nvSpPr>
          <p:cNvPr id="11" name="Tekstin paikkamerkki 10">
            <a:extLst>
              <a:ext uri="{FF2B5EF4-FFF2-40B4-BE49-F238E27FC236}">
                <a16:creationId xmlns:a16="http://schemas.microsoft.com/office/drawing/2014/main" id="{50F97028-EEEA-4C6B-9BA9-DF072ABA11A5}"/>
              </a:ext>
            </a:extLst>
          </p:cNvPr>
          <p:cNvSpPr>
            <a:spLocks noGrp="1"/>
          </p:cNvSpPr>
          <p:nvPr>
            <p:ph type="body" sz="quarter" idx="13"/>
          </p:nvPr>
        </p:nvSpPr>
        <p:spPr>
          <a:xfrm>
            <a:off x="719327" y="2206690"/>
            <a:ext cx="10753348" cy="3030332"/>
          </a:xfrm>
        </p:spPr>
        <p:txBody>
          <a:bodyPr>
            <a:normAutofit/>
          </a:bodyPr>
          <a:lstStyle>
            <a:lvl1pPr marL="285750" indent="-285750">
              <a:buFontTx/>
              <a:buBlip>
                <a:blip r:embed="rId2"/>
              </a:buBlip>
              <a:defRPr sz="2000" baseline="0">
                <a:solidFill>
                  <a:schemeClr val="tx1"/>
                </a:solidFill>
              </a:defRPr>
            </a:lvl1pPr>
          </a:lstStyle>
          <a:p>
            <a:pPr lvl="0"/>
            <a:endParaRPr lang="fi-FI" dirty="0"/>
          </a:p>
        </p:txBody>
      </p:sp>
      <p:pic>
        <p:nvPicPr>
          <p:cNvPr id="12" name="Picture 11">
            <a:extLst>
              <a:ext uri="{FF2B5EF4-FFF2-40B4-BE49-F238E27FC236}">
                <a16:creationId xmlns:a16="http://schemas.microsoft.com/office/drawing/2014/main" id="{2440A950-D632-41DC-94DF-7D8900C2681E}"/>
              </a:ext>
              <a:ext uri="{C183D7F6-B498-43B3-948B-1728B52AA6E4}">
                <adec:decorative xmlns:adec="http://schemas.microsoft.com/office/drawing/2017/decorative" xmlns=""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05616" y="5476716"/>
            <a:ext cx="2615565" cy="702707"/>
          </a:xfrm>
          <a:prstGeom prst="rect">
            <a:avLst/>
          </a:prstGeom>
        </p:spPr>
      </p:pic>
      <p:sp>
        <p:nvSpPr>
          <p:cNvPr id="7" name="Date Placeholder 3">
            <a:extLst>
              <a:ext uri="{FF2B5EF4-FFF2-40B4-BE49-F238E27FC236}">
                <a16:creationId xmlns:a16="http://schemas.microsoft.com/office/drawing/2014/main" id="{7D110D31-216C-430A-B14A-C90202B89464}"/>
              </a:ext>
            </a:extLst>
          </p:cNvPr>
          <p:cNvSpPr>
            <a:spLocks noGrp="1"/>
          </p:cNvSpPr>
          <p:nvPr>
            <p:ph type="dt" sz="half" idx="10"/>
          </p:nvPr>
        </p:nvSpPr>
        <p:spPr>
          <a:xfrm>
            <a:off x="530176" y="6492875"/>
            <a:ext cx="878000" cy="365125"/>
          </a:xfrm>
        </p:spPr>
        <p:txBody>
          <a:bodyPr/>
          <a:lstStyle/>
          <a:p>
            <a:pPr algn="l"/>
            <a:fld id="{A3122C40-75AC-41EE-B4EB-95249D2FB2EE}" type="datetime1">
              <a:rPr lang="fi-FI" smtClean="0"/>
              <a:pPr algn="l"/>
              <a:t>16.2.2021</a:t>
            </a:fld>
            <a:endParaRPr lang="fi-FI" dirty="0"/>
          </a:p>
        </p:txBody>
      </p:sp>
      <p:sp>
        <p:nvSpPr>
          <p:cNvPr id="9" name="Slide Number Placeholder 6">
            <a:extLst>
              <a:ext uri="{FF2B5EF4-FFF2-40B4-BE49-F238E27FC236}">
                <a16:creationId xmlns:a16="http://schemas.microsoft.com/office/drawing/2014/main" id="{ADB8E99E-23BF-4626-B332-5B8330A2E380}"/>
              </a:ext>
            </a:extLst>
          </p:cNvPr>
          <p:cNvSpPr>
            <a:spLocks noGrp="1"/>
          </p:cNvSpPr>
          <p:nvPr>
            <p:ph type="sldNum" sz="quarter" idx="12"/>
          </p:nvPr>
        </p:nvSpPr>
        <p:spPr>
          <a:xfrm>
            <a:off x="0" y="6492875"/>
            <a:ext cx="485775" cy="365125"/>
          </a:xfrm>
        </p:spPr>
        <p:txBody>
          <a:body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38235873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719328" y="712597"/>
            <a:ext cx="7089648" cy="1325563"/>
          </a:xfrm>
        </p:spPr>
        <p:txBody>
          <a:bodyPr anchor="b">
            <a:normAutofit/>
          </a:bodyPr>
          <a:lstStyle>
            <a:lvl1pPr>
              <a:defRPr sz="4000" baseline="0">
                <a:solidFill>
                  <a:schemeClr val="accent1"/>
                </a:solidFill>
              </a:defRPr>
            </a:lvl1pPr>
          </a:lstStyle>
          <a:p>
            <a:r>
              <a:rPr lang="fi-FI" dirty="0"/>
              <a:t>Lisää kuvaava otsikko</a:t>
            </a:r>
          </a:p>
        </p:txBody>
      </p:sp>
      <p:pic>
        <p:nvPicPr>
          <p:cNvPr id="10" name="Picture 9">
            <a:extLst>
              <a:ext uri="{FF2B5EF4-FFF2-40B4-BE49-F238E27FC236}">
                <a16:creationId xmlns:a16="http://schemas.microsoft.com/office/drawing/2014/main" id="{86AF2824-6574-477F-A27E-CFA0E1D99F29}"/>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805616" y="5476716"/>
            <a:ext cx="2615565" cy="702707"/>
          </a:xfrm>
          <a:prstGeom prst="rect">
            <a:avLst/>
          </a:prstGeom>
        </p:spPr>
      </p:pic>
      <p:sp>
        <p:nvSpPr>
          <p:cNvPr id="7" name="Date Placeholder 3">
            <a:extLst>
              <a:ext uri="{FF2B5EF4-FFF2-40B4-BE49-F238E27FC236}">
                <a16:creationId xmlns:a16="http://schemas.microsoft.com/office/drawing/2014/main" id="{5CE7CFE1-CA8C-4F32-8341-85A71DC09FF6}"/>
              </a:ext>
            </a:extLst>
          </p:cNvPr>
          <p:cNvSpPr>
            <a:spLocks noGrp="1"/>
          </p:cNvSpPr>
          <p:nvPr>
            <p:ph type="dt" sz="half" idx="10"/>
          </p:nvPr>
        </p:nvSpPr>
        <p:spPr>
          <a:xfrm>
            <a:off x="530176" y="6492875"/>
            <a:ext cx="878000" cy="365125"/>
          </a:xfrm>
        </p:spPr>
        <p:txBody>
          <a:bodyPr/>
          <a:lstStyle/>
          <a:p>
            <a:pPr algn="l"/>
            <a:fld id="{A3122C40-75AC-41EE-B4EB-95249D2FB2EE}" type="datetime1">
              <a:rPr lang="fi-FI" smtClean="0"/>
              <a:pPr algn="l"/>
              <a:t>16.2.2021</a:t>
            </a:fld>
            <a:endParaRPr lang="fi-FI" dirty="0"/>
          </a:p>
        </p:txBody>
      </p:sp>
      <p:sp>
        <p:nvSpPr>
          <p:cNvPr id="8" name="Slide Number Placeholder 6">
            <a:extLst>
              <a:ext uri="{FF2B5EF4-FFF2-40B4-BE49-F238E27FC236}">
                <a16:creationId xmlns:a16="http://schemas.microsoft.com/office/drawing/2014/main" id="{F3E94350-6859-4E8B-B8D4-98B40B2CD21A}"/>
              </a:ext>
            </a:extLst>
          </p:cNvPr>
          <p:cNvSpPr>
            <a:spLocks noGrp="1"/>
          </p:cNvSpPr>
          <p:nvPr>
            <p:ph type="sldNum" sz="quarter" idx="12"/>
          </p:nvPr>
        </p:nvSpPr>
        <p:spPr>
          <a:xfrm>
            <a:off x="0" y="6492875"/>
            <a:ext cx="485775" cy="365125"/>
          </a:xfrm>
        </p:spPr>
        <p:txBody>
          <a:body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15213127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äliotsikkodia 1">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7EE8F5A4-F853-4085-B8A4-1E4D727DD9F0}"/>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1822704" y="3224149"/>
            <a:ext cx="8546592" cy="1325563"/>
          </a:xfrm>
        </p:spPr>
        <p:txBody>
          <a:bodyPr anchor="t">
            <a:normAutofit/>
          </a:bodyPr>
          <a:lstStyle>
            <a:lvl1pPr algn="ctr">
              <a:defRPr sz="3200">
                <a:solidFill>
                  <a:schemeClr val="bg1"/>
                </a:solidFill>
              </a:defRPr>
            </a:lvl1pPr>
          </a:lstStyle>
          <a:p>
            <a:r>
              <a:rPr lang="fi-FI" dirty="0"/>
              <a:t>Lisää kuvaava otsikko</a:t>
            </a:r>
          </a:p>
        </p:txBody>
      </p:sp>
      <p:sp>
        <p:nvSpPr>
          <p:cNvPr id="9" name="Date Placeholder 4">
            <a:extLst>
              <a:ext uri="{FF2B5EF4-FFF2-40B4-BE49-F238E27FC236}">
                <a16:creationId xmlns:a16="http://schemas.microsoft.com/office/drawing/2014/main" id="{8AE0964B-1869-408C-94AE-8A75EF9748C0}"/>
              </a:ext>
            </a:extLst>
          </p:cNvPr>
          <p:cNvSpPr>
            <a:spLocks noGrp="1"/>
          </p:cNvSpPr>
          <p:nvPr>
            <p:ph type="dt" sz="half" idx="10"/>
          </p:nvPr>
        </p:nvSpPr>
        <p:spPr>
          <a:xfrm>
            <a:off x="530176" y="6492875"/>
            <a:ext cx="878000" cy="365125"/>
          </a:xfrm>
        </p:spPr>
        <p:txBody>
          <a:bodyPr/>
          <a:lstStyle>
            <a:lvl1pPr>
              <a:defRPr>
                <a:solidFill>
                  <a:schemeClr val="bg2"/>
                </a:solidFill>
              </a:defRPr>
            </a:lvl1pPr>
          </a:lstStyle>
          <a:p>
            <a:fld id="{A3122C40-75AC-41EE-B4EB-95249D2FB2EE}" type="datetime1">
              <a:rPr lang="fi-FI" smtClean="0"/>
              <a:pPr/>
              <a:t>16.2.2021</a:t>
            </a:fld>
            <a:endParaRPr lang="fi-FI" dirty="0"/>
          </a:p>
        </p:txBody>
      </p:sp>
      <p:sp>
        <p:nvSpPr>
          <p:cNvPr id="10" name="Slide Number Placeholder 9">
            <a:extLst>
              <a:ext uri="{FF2B5EF4-FFF2-40B4-BE49-F238E27FC236}">
                <a16:creationId xmlns:a16="http://schemas.microsoft.com/office/drawing/2014/main" id="{2AA9E4DC-F096-420A-B9D6-9B966715D819}"/>
              </a:ext>
            </a:extLst>
          </p:cNvPr>
          <p:cNvSpPr>
            <a:spLocks noGrp="1"/>
          </p:cNvSpPr>
          <p:nvPr>
            <p:ph type="sldNum" sz="quarter" idx="12"/>
          </p:nvPr>
        </p:nvSpPr>
        <p:spPr>
          <a:xfrm>
            <a:off x="0" y="6492875"/>
            <a:ext cx="485775" cy="365125"/>
          </a:xfrm>
        </p:spPr>
        <p:txBody>
          <a:bodyPr/>
          <a:lstStyle>
            <a:lvl1pPr>
              <a:defRPr>
                <a:solidFill>
                  <a:schemeClr val="bg2"/>
                </a:solidFill>
              </a:defRPr>
            </a:lvl1p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17785570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äliotsikkodia 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AF90977-3BCE-4DDA-A97A-C0079AE5D302}"/>
              </a:ext>
              <a:ext uri="{C183D7F6-B498-43B3-948B-1728B52AA6E4}">
                <adec:decorative xmlns:adec="http://schemas.microsoft.com/office/drawing/2017/decorative" xmlns=""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1822704" y="3224149"/>
            <a:ext cx="8546592" cy="1325563"/>
          </a:xfrm>
        </p:spPr>
        <p:txBody>
          <a:bodyPr anchor="t">
            <a:normAutofit/>
          </a:bodyPr>
          <a:lstStyle>
            <a:lvl1pPr algn="ctr">
              <a:defRPr sz="3200">
                <a:solidFill>
                  <a:schemeClr val="bg1"/>
                </a:solidFill>
              </a:defRPr>
            </a:lvl1pPr>
          </a:lstStyle>
          <a:p>
            <a:r>
              <a:rPr lang="fi-FI" dirty="0"/>
              <a:t>Lisää kuvaava otsikko</a:t>
            </a:r>
          </a:p>
        </p:txBody>
      </p:sp>
      <p:sp>
        <p:nvSpPr>
          <p:cNvPr id="6" name="Date Placeholder 4">
            <a:extLst>
              <a:ext uri="{FF2B5EF4-FFF2-40B4-BE49-F238E27FC236}">
                <a16:creationId xmlns:a16="http://schemas.microsoft.com/office/drawing/2014/main" id="{4B9CDF71-4511-4E06-AEF7-F94215EB1403}"/>
              </a:ext>
            </a:extLst>
          </p:cNvPr>
          <p:cNvSpPr>
            <a:spLocks noGrp="1"/>
          </p:cNvSpPr>
          <p:nvPr>
            <p:ph type="dt" sz="half" idx="10"/>
          </p:nvPr>
        </p:nvSpPr>
        <p:spPr>
          <a:xfrm>
            <a:off x="530176" y="6492875"/>
            <a:ext cx="878000" cy="365125"/>
          </a:xfrm>
        </p:spPr>
        <p:txBody>
          <a:bodyPr/>
          <a:lstStyle>
            <a:lvl1pPr>
              <a:defRPr>
                <a:solidFill>
                  <a:schemeClr val="bg2"/>
                </a:solidFill>
              </a:defRPr>
            </a:lvl1pPr>
          </a:lstStyle>
          <a:p>
            <a:fld id="{A3122C40-75AC-41EE-B4EB-95249D2FB2EE}" type="datetime1">
              <a:rPr lang="fi-FI" smtClean="0"/>
              <a:pPr/>
              <a:t>16.2.2021</a:t>
            </a:fld>
            <a:endParaRPr lang="fi-FI" dirty="0"/>
          </a:p>
        </p:txBody>
      </p:sp>
      <p:sp>
        <p:nvSpPr>
          <p:cNvPr id="9" name="Slide Number Placeholder 9">
            <a:extLst>
              <a:ext uri="{FF2B5EF4-FFF2-40B4-BE49-F238E27FC236}">
                <a16:creationId xmlns:a16="http://schemas.microsoft.com/office/drawing/2014/main" id="{B37C6794-3996-4659-911B-BC86F98420F4}"/>
              </a:ext>
            </a:extLst>
          </p:cNvPr>
          <p:cNvSpPr>
            <a:spLocks noGrp="1"/>
          </p:cNvSpPr>
          <p:nvPr>
            <p:ph type="sldNum" sz="quarter" idx="12"/>
          </p:nvPr>
        </p:nvSpPr>
        <p:spPr>
          <a:xfrm>
            <a:off x="0" y="6492875"/>
            <a:ext cx="485775" cy="365125"/>
          </a:xfrm>
        </p:spPr>
        <p:txBody>
          <a:bodyPr/>
          <a:lstStyle>
            <a:lvl1pPr>
              <a:defRPr>
                <a:solidFill>
                  <a:schemeClr val="bg2"/>
                </a:solidFill>
              </a:defRPr>
            </a:lvl1p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20642253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Väliotsikkodia 2">
    <p:spTree>
      <p:nvGrpSpPr>
        <p:cNvPr id="1" name=""/>
        <p:cNvGrpSpPr/>
        <p:nvPr/>
      </p:nvGrpSpPr>
      <p:grpSpPr>
        <a:xfrm>
          <a:off x="0" y="0"/>
          <a:ext cx="0" cy="0"/>
          <a:chOff x="0" y="0"/>
          <a:chExt cx="0" cy="0"/>
        </a:xfrm>
      </p:grpSpPr>
      <p:pic>
        <p:nvPicPr>
          <p:cNvPr id="8" name="Kuva 7">
            <a:extLst>
              <a:ext uri="{FF2B5EF4-FFF2-40B4-BE49-F238E27FC236}">
                <a16:creationId xmlns:a16="http://schemas.microsoft.com/office/drawing/2014/main" id="{5AF90977-3BCE-4DDA-A97A-C0079AE5D302}"/>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Otsikko 1">
            <a:extLst>
              <a:ext uri="{FF2B5EF4-FFF2-40B4-BE49-F238E27FC236}">
                <a16:creationId xmlns:a16="http://schemas.microsoft.com/office/drawing/2014/main" id="{BFB25548-6FF3-41FE-8326-19F2EA2E5B03}"/>
              </a:ext>
            </a:extLst>
          </p:cNvPr>
          <p:cNvSpPr>
            <a:spLocks noGrp="1"/>
          </p:cNvSpPr>
          <p:nvPr>
            <p:ph type="title" hasCustomPrompt="1"/>
          </p:nvPr>
        </p:nvSpPr>
        <p:spPr>
          <a:xfrm>
            <a:off x="1822704" y="3224149"/>
            <a:ext cx="8546592" cy="1325563"/>
          </a:xfrm>
        </p:spPr>
        <p:txBody>
          <a:bodyPr anchor="t">
            <a:normAutofit/>
          </a:bodyPr>
          <a:lstStyle>
            <a:lvl1pPr algn="ctr">
              <a:defRPr sz="3200">
                <a:solidFill>
                  <a:schemeClr val="bg1"/>
                </a:solidFill>
              </a:defRPr>
            </a:lvl1pPr>
          </a:lstStyle>
          <a:p>
            <a:r>
              <a:rPr lang="fi-FI" dirty="0"/>
              <a:t>Lisää kuvaava otsikko</a:t>
            </a:r>
          </a:p>
        </p:txBody>
      </p:sp>
      <p:sp>
        <p:nvSpPr>
          <p:cNvPr id="6" name="Date Placeholder 4">
            <a:extLst>
              <a:ext uri="{FF2B5EF4-FFF2-40B4-BE49-F238E27FC236}">
                <a16:creationId xmlns:a16="http://schemas.microsoft.com/office/drawing/2014/main" id="{4B9CDF71-4511-4E06-AEF7-F94215EB1403}"/>
              </a:ext>
            </a:extLst>
          </p:cNvPr>
          <p:cNvSpPr>
            <a:spLocks noGrp="1"/>
          </p:cNvSpPr>
          <p:nvPr>
            <p:ph type="dt" sz="half" idx="10"/>
          </p:nvPr>
        </p:nvSpPr>
        <p:spPr>
          <a:xfrm>
            <a:off x="530176" y="6492875"/>
            <a:ext cx="878000" cy="365125"/>
          </a:xfrm>
        </p:spPr>
        <p:txBody>
          <a:bodyPr/>
          <a:lstStyle>
            <a:lvl1pPr>
              <a:defRPr>
                <a:solidFill>
                  <a:schemeClr val="bg2"/>
                </a:solidFill>
              </a:defRPr>
            </a:lvl1pPr>
          </a:lstStyle>
          <a:p>
            <a:fld id="{A3122C40-75AC-41EE-B4EB-95249D2FB2EE}" type="datetime1">
              <a:rPr lang="fi-FI" smtClean="0"/>
              <a:pPr/>
              <a:t>16.2.2021</a:t>
            </a:fld>
            <a:endParaRPr lang="fi-FI" dirty="0"/>
          </a:p>
        </p:txBody>
      </p:sp>
      <p:sp>
        <p:nvSpPr>
          <p:cNvPr id="9" name="Slide Number Placeholder 9">
            <a:extLst>
              <a:ext uri="{FF2B5EF4-FFF2-40B4-BE49-F238E27FC236}">
                <a16:creationId xmlns:a16="http://schemas.microsoft.com/office/drawing/2014/main" id="{B37C6794-3996-4659-911B-BC86F98420F4}"/>
              </a:ext>
            </a:extLst>
          </p:cNvPr>
          <p:cNvSpPr>
            <a:spLocks noGrp="1"/>
          </p:cNvSpPr>
          <p:nvPr>
            <p:ph type="sldNum" sz="quarter" idx="12"/>
          </p:nvPr>
        </p:nvSpPr>
        <p:spPr>
          <a:xfrm>
            <a:off x="0" y="6492875"/>
            <a:ext cx="485775" cy="365125"/>
          </a:xfrm>
        </p:spPr>
        <p:txBody>
          <a:bodyPr/>
          <a:lstStyle>
            <a:lvl1pPr>
              <a:defRPr>
                <a:solidFill>
                  <a:schemeClr val="bg2"/>
                </a:solidFill>
              </a:defRPr>
            </a:lvl1p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17437990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Lopetusdia">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CE47B01-D796-457B-9081-9C665452C15F}"/>
              </a:ext>
              <a:ext uri="{C183D7F6-B498-43B3-948B-1728B52AA6E4}">
                <adec:decorative xmlns:adec="http://schemas.microsoft.com/office/drawing/2017/decorative" xmlns=""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925186" y="3146357"/>
            <a:ext cx="4341629" cy="1183900"/>
          </a:xfrm>
          <a:prstGeom prst="rect">
            <a:avLst/>
          </a:prstGeom>
        </p:spPr>
      </p:pic>
      <p:sp>
        <p:nvSpPr>
          <p:cNvPr id="7" name="Date Placeholder 4">
            <a:extLst>
              <a:ext uri="{FF2B5EF4-FFF2-40B4-BE49-F238E27FC236}">
                <a16:creationId xmlns:a16="http://schemas.microsoft.com/office/drawing/2014/main" id="{C3F560CB-ACEF-4492-879E-48FC09CEBE3E}"/>
              </a:ext>
            </a:extLst>
          </p:cNvPr>
          <p:cNvSpPr>
            <a:spLocks noGrp="1"/>
          </p:cNvSpPr>
          <p:nvPr>
            <p:ph type="dt" sz="half" idx="10"/>
          </p:nvPr>
        </p:nvSpPr>
        <p:spPr>
          <a:xfrm>
            <a:off x="530176" y="6492875"/>
            <a:ext cx="878000" cy="365125"/>
          </a:xfrm>
        </p:spPr>
        <p:txBody>
          <a:bodyPr/>
          <a:lstStyle>
            <a:lvl1pPr>
              <a:defRPr>
                <a:solidFill>
                  <a:schemeClr val="bg2"/>
                </a:solidFill>
              </a:defRPr>
            </a:lvl1pPr>
          </a:lstStyle>
          <a:p>
            <a:fld id="{A3122C40-75AC-41EE-B4EB-95249D2FB2EE}" type="datetime1">
              <a:rPr lang="fi-FI" smtClean="0"/>
              <a:pPr/>
              <a:t>16.2.2021</a:t>
            </a:fld>
            <a:endParaRPr lang="fi-FI" dirty="0"/>
          </a:p>
        </p:txBody>
      </p:sp>
      <p:sp>
        <p:nvSpPr>
          <p:cNvPr id="9" name="Slide Number Placeholder 9">
            <a:extLst>
              <a:ext uri="{FF2B5EF4-FFF2-40B4-BE49-F238E27FC236}">
                <a16:creationId xmlns:a16="http://schemas.microsoft.com/office/drawing/2014/main" id="{94451223-026E-4D2E-89A2-8A0C1B177651}"/>
              </a:ext>
            </a:extLst>
          </p:cNvPr>
          <p:cNvSpPr>
            <a:spLocks noGrp="1"/>
          </p:cNvSpPr>
          <p:nvPr>
            <p:ph type="sldNum" sz="quarter" idx="12"/>
          </p:nvPr>
        </p:nvSpPr>
        <p:spPr>
          <a:xfrm>
            <a:off x="0" y="6492875"/>
            <a:ext cx="485775" cy="365125"/>
          </a:xfrm>
        </p:spPr>
        <p:txBody>
          <a:bodyPr/>
          <a:lstStyle>
            <a:lvl1pPr>
              <a:defRPr>
                <a:solidFill>
                  <a:schemeClr val="bg2"/>
                </a:solidFill>
              </a:defRPr>
            </a:lvl1pPr>
          </a:lstStyle>
          <a:p>
            <a:fld id="{DF0DF934-E0DA-478D-945B-62B2117763CC}" type="slidenum">
              <a:rPr lang="fi-FI" smtClean="0"/>
              <a:pPr/>
              <a:t>‹#›</a:t>
            </a:fld>
            <a:r>
              <a:rPr lang="fi-FI"/>
              <a:t> </a:t>
            </a:r>
            <a:endParaRPr lang="fi-FI" dirty="0"/>
          </a:p>
        </p:txBody>
      </p:sp>
    </p:spTree>
    <p:extLst>
      <p:ext uri="{BB962C8B-B14F-4D97-AF65-F5344CB8AC3E}">
        <p14:creationId xmlns:p14="http://schemas.microsoft.com/office/powerpoint/2010/main" val="14839978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BC4AC6-744D-8B47-AB23-8433C36B673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40BE8797-FF4E-FD4C-AE43-6631EEAF90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0E3EB82-C661-9640-9039-DBADB7352AA6}"/>
              </a:ext>
            </a:extLst>
          </p:cNvPr>
          <p:cNvSpPr>
            <a:spLocks noGrp="1"/>
          </p:cNvSpPr>
          <p:nvPr>
            <p:ph type="dt" sz="half" idx="10"/>
          </p:nvPr>
        </p:nvSpPr>
        <p:spPr/>
        <p:txBody>
          <a:bodyPr/>
          <a:lstStyle/>
          <a:p>
            <a:fld id="{C0B1FCB6-357D-9A43-A1C9-1A779B493048}" type="datetime1">
              <a:rPr lang="sv-SE" smtClean="0"/>
              <a:t>2021-02-16</a:t>
            </a:fld>
            <a:endParaRPr lang="sv-SE"/>
          </a:p>
        </p:txBody>
      </p:sp>
      <p:sp>
        <p:nvSpPr>
          <p:cNvPr id="5" name="Platshållare för sidfot 4">
            <a:extLst>
              <a:ext uri="{FF2B5EF4-FFF2-40B4-BE49-F238E27FC236}">
                <a16:creationId xmlns:a16="http://schemas.microsoft.com/office/drawing/2014/main" id="{5F7BB8DF-617B-E44D-9C5E-DD3D2110E18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928B1D-7BE5-A542-9D7A-E41FC7CBFF96}"/>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29021686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B3CFDCC-A7CA-D14A-8BE0-05A6841212B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E4DA0FE-E76C-4E49-80CD-5A49A3D1192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C50A87D0-FAD7-8847-87CA-421FCBE77B5F}"/>
              </a:ext>
            </a:extLst>
          </p:cNvPr>
          <p:cNvSpPr>
            <a:spLocks noGrp="1"/>
          </p:cNvSpPr>
          <p:nvPr>
            <p:ph type="dt" sz="half" idx="10"/>
          </p:nvPr>
        </p:nvSpPr>
        <p:spPr/>
        <p:txBody>
          <a:bodyPr/>
          <a:lstStyle/>
          <a:p>
            <a:fld id="{DFA23244-F693-8246-B330-E88F978784ED}" type="datetime1">
              <a:rPr lang="sv-SE" smtClean="0"/>
              <a:t>2021-02-16</a:t>
            </a:fld>
            <a:endParaRPr lang="sv-SE"/>
          </a:p>
        </p:txBody>
      </p:sp>
      <p:sp>
        <p:nvSpPr>
          <p:cNvPr id="5" name="Platshållare för sidfot 4">
            <a:extLst>
              <a:ext uri="{FF2B5EF4-FFF2-40B4-BE49-F238E27FC236}">
                <a16:creationId xmlns:a16="http://schemas.microsoft.com/office/drawing/2014/main" id="{79BDE6D9-7C47-4447-AED8-EEA86BDC11A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38842C9-094F-614C-8BBD-F111F97860CE}"/>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42561878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8F9038-3CD1-704C-9220-D51B68CA8635}"/>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515F1859-0E3F-EF41-AEAD-E6043B933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941541F-22F6-824E-B1C9-742087E96EE9}"/>
              </a:ext>
            </a:extLst>
          </p:cNvPr>
          <p:cNvSpPr>
            <a:spLocks noGrp="1"/>
          </p:cNvSpPr>
          <p:nvPr>
            <p:ph type="dt" sz="half" idx="10"/>
          </p:nvPr>
        </p:nvSpPr>
        <p:spPr/>
        <p:txBody>
          <a:bodyPr/>
          <a:lstStyle/>
          <a:p>
            <a:fld id="{303231C5-C4D5-B946-9A97-895EFC521BCF}" type="datetime1">
              <a:rPr lang="sv-SE" smtClean="0"/>
              <a:t>2021-02-16</a:t>
            </a:fld>
            <a:endParaRPr lang="sv-SE"/>
          </a:p>
        </p:txBody>
      </p:sp>
      <p:sp>
        <p:nvSpPr>
          <p:cNvPr id="5" name="Platshållare för sidfot 4">
            <a:extLst>
              <a:ext uri="{FF2B5EF4-FFF2-40B4-BE49-F238E27FC236}">
                <a16:creationId xmlns:a16="http://schemas.microsoft.com/office/drawing/2014/main" id="{86F27C8D-9B24-AB41-B0D8-89CB4996E57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802E29-D0B1-AB44-B319-A594C712D695}"/>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2558277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6B9C9325-6008-4D91-881C-52CF75E76D8D}" type="datetime1">
              <a:rPr lang="sv-SE" smtClean="0">
                <a:solidFill>
                  <a:prstClr val="black">
                    <a:tint val="75000"/>
                  </a:prstClr>
                </a:solidFill>
              </a:rPr>
              <a:t>2021-02-16</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r>
              <a:rPr lang="sv-SE" smtClean="0">
                <a:solidFill>
                  <a:prstClr val="black">
                    <a:tint val="75000"/>
                  </a:prstClr>
                </a:solidFill>
              </a:rPr>
              <a:t>Sidfot</a:t>
            </a:r>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CBF70564-896E-43FE-9B58-D7AF138DCA82}"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59926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47521BC-34AB-F642-B4E1-FED8670C1A4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3DA15D1-FA14-CB48-9B57-3B67A3C5B33D}"/>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B686A80-B1F6-FE49-B6BA-F3B47054E8EC}"/>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BA184EF-ED8E-8445-B7A7-3DA6142ADCAF}"/>
              </a:ext>
            </a:extLst>
          </p:cNvPr>
          <p:cNvSpPr>
            <a:spLocks noGrp="1"/>
          </p:cNvSpPr>
          <p:nvPr>
            <p:ph type="dt" sz="half" idx="10"/>
          </p:nvPr>
        </p:nvSpPr>
        <p:spPr/>
        <p:txBody>
          <a:bodyPr/>
          <a:lstStyle/>
          <a:p>
            <a:fld id="{885D62F7-BBD5-C943-B25C-089BAEF845A1}" type="datetime1">
              <a:rPr lang="sv-SE" smtClean="0"/>
              <a:t>2021-02-16</a:t>
            </a:fld>
            <a:endParaRPr lang="sv-SE"/>
          </a:p>
        </p:txBody>
      </p:sp>
      <p:sp>
        <p:nvSpPr>
          <p:cNvPr id="6" name="Platshållare för sidfot 5">
            <a:extLst>
              <a:ext uri="{FF2B5EF4-FFF2-40B4-BE49-F238E27FC236}">
                <a16:creationId xmlns:a16="http://schemas.microsoft.com/office/drawing/2014/main" id="{C806AC5F-EEB5-CF40-8B2E-0AF3303E85E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1F56A23-700E-A846-9283-C6601D5BF9D3}"/>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68829985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91DF55B-F86B-FE42-BF0A-6AF7CE6470D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C128D09-938D-2C4A-A864-7548962C15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3451DBC-0BF0-604A-BF6C-4A9E61E2A7C4}"/>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67D2EB83-AE2A-3247-AEAB-1D8C51546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FF868F64-E012-C449-A303-3DDC04B2C3FC}"/>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28964AA-94D8-2D4A-BE06-F82088125D8D}"/>
              </a:ext>
            </a:extLst>
          </p:cNvPr>
          <p:cNvSpPr>
            <a:spLocks noGrp="1"/>
          </p:cNvSpPr>
          <p:nvPr>
            <p:ph type="dt" sz="half" idx="10"/>
          </p:nvPr>
        </p:nvSpPr>
        <p:spPr/>
        <p:txBody>
          <a:bodyPr/>
          <a:lstStyle/>
          <a:p>
            <a:fld id="{612A0CC8-DC06-844F-B4F9-951098B9ED6B}" type="datetime1">
              <a:rPr lang="sv-SE" smtClean="0"/>
              <a:t>2021-02-16</a:t>
            </a:fld>
            <a:endParaRPr lang="sv-SE"/>
          </a:p>
        </p:txBody>
      </p:sp>
      <p:sp>
        <p:nvSpPr>
          <p:cNvPr id="8" name="Platshållare för sidfot 7">
            <a:extLst>
              <a:ext uri="{FF2B5EF4-FFF2-40B4-BE49-F238E27FC236}">
                <a16:creationId xmlns:a16="http://schemas.microsoft.com/office/drawing/2014/main" id="{C3BD91DC-4405-FD47-A67B-F70B4C91C51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AD25D59F-C8F2-5A42-84B2-82D3BE4D6B9E}"/>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21784052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445EF6-14A5-1F4E-9E1C-8EDD1901298E}"/>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0D9966A-0161-324B-AF67-881A1381ED82}"/>
              </a:ext>
            </a:extLst>
          </p:cNvPr>
          <p:cNvSpPr>
            <a:spLocks noGrp="1"/>
          </p:cNvSpPr>
          <p:nvPr>
            <p:ph type="dt" sz="half" idx="10"/>
          </p:nvPr>
        </p:nvSpPr>
        <p:spPr/>
        <p:txBody>
          <a:bodyPr/>
          <a:lstStyle/>
          <a:p>
            <a:fld id="{D1593715-675D-1E4C-8DB1-275E1227AA3D}" type="datetime1">
              <a:rPr lang="sv-SE" smtClean="0"/>
              <a:t>2021-02-16</a:t>
            </a:fld>
            <a:endParaRPr lang="sv-SE"/>
          </a:p>
        </p:txBody>
      </p:sp>
      <p:sp>
        <p:nvSpPr>
          <p:cNvPr id="4" name="Platshållare för sidfot 3">
            <a:extLst>
              <a:ext uri="{FF2B5EF4-FFF2-40B4-BE49-F238E27FC236}">
                <a16:creationId xmlns:a16="http://schemas.microsoft.com/office/drawing/2014/main" id="{08B20834-7315-4644-B921-4E06841EA9EF}"/>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4FEF4266-36C6-0E4E-A6B6-9A923B93936D}"/>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23279601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3197D55-4F39-4A41-AC38-A6884E16FA48}"/>
              </a:ext>
            </a:extLst>
          </p:cNvPr>
          <p:cNvSpPr>
            <a:spLocks noGrp="1"/>
          </p:cNvSpPr>
          <p:nvPr>
            <p:ph type="dt" sz="half" idx="10"/>
          </p:nvPr>
        </p:nvSpPr>
        <p:spPr/>
        <p:txBody>
          <a:bodyPr/>
          <a:lstStyle/>
          <a:p>
            <a:fld id="{B2BA74B1-00D4-6B4E-BD01-BD88F37806F5}" type="datetime1">
              <a:rPr lang="sv-SE" smtClean="0"/>
              <a:t>2021-02-16</a:t>
            </a:fld>
            <a:endParaRPr lang="sv-SE"/>
          </a:p>
        </p:txBody>
      </p:sp>
      <p:sp>
        <p:nvSpPr>
          <p:cNvPr id="3" name="Platshållare för sidfot 2">
            <a:extLst>
              <a:ext uri="{FF2B5EF4-FFF2-40B4-BE49-F238E27FC236}">
                <a16:creationId xmlns:a16="http://schemas.microsoft.com/office/drawing/2014/main" id="{39B35266-FD2A-B949-A8C4-268D2661C8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DE2956F-E223-D845-9DA3-DE8F3FD27FDC}"/>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29817341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4DB3B63-4069-C94C-93DE-1135A392D5C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BABE1BD-7E51-AA41-A8A5-26735B3097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A79E2F8-ED17-2944-8DAC-D78147069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4EDEE07-BDFA-F74A-8F3C-1C40B0584EAF}"/>
              </a:ext>
            </a:extLst>
          </p:cNvPr>
          <p:cNvSpPr>
            <a:spLocks noGrp="1"/>
          </p:cNvSpPr>
          <p:nvPr>
            <p:ph type="dt" sz="half" idx="10"/>
          </p:nvPr>
        </p:nvSpPr>
        <p:spPr/>
        <p:txBody>
          <a:bodyPr/>
          <a:lstStyle/>
          <a:p>
            <a:fld id="{C232B597-6F46-1643-87EA-30B4C15DC767}" type="datetime1">
              <a:rPr lang="sv-SE" smtClean="0"/>
              <a:t>2021-02-16</a:t>
            </a:fld>
            <a:endParaRPr lang="sv-SE"/>
          </a:p>
        </p:txBody>
      </p:sp>
      <p:sp>
        <p:nvSpPr>
          <p:cNvPr id="6" name="Platshållare för sidfot 5">
            <a:extLst>
              <a:ext uri="{FF2B5EF4-FFF2-40B4-BE49-F238E27FC236}">
                <a16:creationId xmlns:a16="http://schemas.microsoft.com/office/drawing/2014/main" id="{02B1FFF4-4E66-1246-8486-627B0160A32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8707DF7E-A0BB-A64F-AF40-4D7AFB96FCDD}"/>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79028540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235C42-E34A-3E40-9671-D6C26A97AAE4}"/>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9E500651-4C87-3845-915A-3851404EED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88F61B48-DCEB-F64D-911B-64C202B1B4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D589BC2-AF99-B443-94AB-32304D874A37}"/>
              </a:ext>
            </a:extLst>
          </p:cNvPr>
          <p:cNvSpPr>
            <a:spLocks noGrp="1"/>
          </p:cNvSpPr>
          <p:nvPr>
            <p:ph type="dt" sz="half" idx="10"/>
          </p:nvPr>
        </p:nvSpPr>
        <p:spPr/>
        <p:txBody>
          <a:bodyPr/>
          <a:lstStyle/>
          <a:p>
            <a:fld id="{1664BF20-B93F-9A45-AD44-F48714536800}" type="datetime1">
              <a:rPr lang="sv-SE" smtClean="0"/>
              <a:t>2021-02-16</a:t>
            </a:fld>
            <a:endParaRPr lang="sv-SE"/>
          </a:p>
        </p:txBody>
      </p:sp>
      <p:sp>
        <p:nvSpPr>
          <p:cNvPr id="6" name="Platshållare för sidfot 5">
            <a:extLst>
              <a:ext uri="{FF2B5EF4-FFF2-40B4-BE49-F238E27FC236}">
                <a16:creationId xmlns:a16="http://schemas.microsoft.com/office/drawing/2014/main" id="{A91C5B54-CDFB-9A49-85CD-DF86D6E81BB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040E56-5F2F-4E4C-BC8B-1425A366F607}"/>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40044264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F30B8A9-E16B-B844-8224-805EAFD773F4}"/>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B3C3073-E5F8-AF4D-8AAA-C9F970ACB29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E381ABC-90A3-1A4A-B9DB-92268013BC63}"/>
              </a:ext>
            </a:extLst>
          </p:cNvPr>
          <p:cNvSpPr>
            <a:spLocks noGrp="1"/>
          </p:cNvSpPr>
          <p:nvPr>
            <p:ph type="dt" sz="half" idx="10"/>
          </p:nvPr>
        </p:nvSpPr>
        <p:spPr/>
        <p:txBody>
          <a:bodyPr/>
          <a:lstStyle/>
          <a:p>
            <a:fld id="{EB1CC538-F752-B445-A369-65F08878093A}" type="datetime1">
              <a:rPr lang="sv-SE" smtClean="0"/>
              <a:t>2021-02-16</a:t>
            </a:fld>
            <a:endParaRPr lang="sv-SE"/>
          </a:p>
        </p:txBody>
      </p:sp>
      <p:sp>
        <p:nvSpPr>
          <p:cNvPr id="5" name="Platshållare för sidfot 4">
            <a:extLst>
              <a:ext uri="{FF2B5EF4-FFF2-40B4-BE49-F238E27FC236}">
                <a16:creationId xmlns:a16="http://schemas.microsoft.com/office/drawing/2014/main" id="{8892B4AB-6E9D-994D-8220-FEF2B129DF5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81671EB-0368-F348-9FCF-300D23819A27}"/>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5780908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247144EE-E98D-7D40-905C-B9EDC21A3249}"/>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FCB53E7-9931-374D-A321-5FB9A10E0A1C}"/>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1C316C4-6581-634B-A639-AF1DCFCD7720}"/>
              </a:ext>
            </a:extLst>
          </p:cNvPr>
          <p:cNvSpPr>
            <a:spLocks noGrp="1"/>
          </p:cNvSpPr>
          <p:nvPr>
            <p:ph type="dt" sz="half" idx="10"/>
          </p:nvPr>
        </p:nvSpPr>
        <p:spPr/>
        <p:txBody>
          <a:bodyPr/>
          <a:lstStyle/>
          <a:p>
            <a:fld id="{219CE718-D9D5-2741-A57B-0768CE8697B5}" type="datetime1">
              <a:rPr lang="sv-SE" smtClean="0"/>
              <a:t>2021-02-16</a:t>
            </a:fld>
            <a:endParaRPr lang="sv-SE"/>
          </a:p>
        </p:txBody>
      </p:sp>
      <p:sp>
        <p:nvSpPr>
          <p:cNvPr id="5" name="Platshållare för sidfot 4">
            <a:extLst>
              <a:ext uri="{FF2B5EF4-FFF2-40B4-BE49-F238E27FC236}">
                <a16:creationId xmlns:a16="http://schemas.microsoft.com/office/drawing/2014/main" id="{4AC185F9-27CA-7C4C-A455-C869AF5732C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264AB58-FC84-3C4D-A38F-96E7FD8BE70B}"/>
              </a:ext>
            </a:extLst>
          </p:cNvPr>
          <p:cNvSpPr>
            <a:spLocks noGrp="1"/>
          </p:cNvSpPr>
          <p:nvPr>
            <p:ph type="sldNum" sz="quarter" idx="12"/>
          </p:nvPr>
        </p:nvSpPr>
        <p:spPr/>
        <p:txBody>
          <a:bodyPr/>
          <a:lstStyle/>
          <a:p>
            <a:fld id="{636FDF7D-CF0A-3A4C-BEDF-37C9FEB99374}" type="slidenum">
              <a:rPr lang="sv-SE" smtClean="0"/>
              <a:t>‹#›</a:t>
            </a:fld>
            <a:endParaRPr lang="sv-SE"/>
          </a:p>
        </p:txBody>
      </p:sp>
    </p:spTree>
    <p:extLst>
      <p:ext uri="{BB962C8B-B14F-4D97-AF65-F5344CB8AC3E}">
        <p14:creationId xmlns:p14="http://schemas.microsoft.com/office/powerpoint/2010/main" val="380791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ående fotografi">
    <p:spTree>
      <p:nvGrpSpPr>
        <p:cNvPr id="1" name=""/>
        <p:cNvGrpSpPr/>
        <p:nvPr/>
      </p:nvGrpSpPr>
      <p:grpSpPr>
        <a:xfrm>
          <a:off x="0" y="0"/>
          <a:ext cx="0" cy="0"/>
          <a:chOff x="0" y="0"/>
          <a:chExt cx="0" cy="0"/>
        </a:xfrm>
      </p:grpSpPr>
      <p:sp>
        <p:nvSpPr>
          <p:cNvPr id="2" name="Rubrik 1"/>
          <p:cNvSpPr>
            <a:spLocks noGrp="1"/>
          </p:cNvSpPr>
          <p:nvPr>
            <p:ph type="title"/>
          </p:nvPr>
        </p:nvSpPr>
        <p:spPr>
          <a:xfrm>
            <a:off x="971550" y="714379"/>
            <a:ext cx="5783478" cy="987425"/>
          </a:xfrm>
        </p:spPr>
        <p:txBody>
          <a:bodyPr/>
          <a:lstStyle/>
          <a:p>
            <a:r>
              <a:rPr lang="sv-SE" smtClean="0"/>
              <a:t>Klicka här för att ändra format</a:t>
            </a:r>
            <a:endParaRPr lang="sv-SE" dirty="0"/>
          </a:p>
        </p:txBody>
      </p:sp>
      <p:sp>
        <p:nvSpPr>
          <p:cNvPr id="3" name="Platshållare för innehåll 2"/>
          <p:cNvSpPr>
            <a:spLocks noGrp="1"/>
          </p:cNvSpPr>
          <p:nvPr>
            <p:ph idx="1"/>
          </p:nvPr>
        </p:nvSpPr>
        <p:spPr>
          <a:xfrm>
            <a:off x="971550" y="1701800"/>
            <a:ext cx="5783478" cy="3814763"/>
          </a:xfrm>
        </p:spPr>
        <p:txBody>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4" name="Platshållare för datum 3"/>
          <p:cNvSpPr>
            <a:spLocks noGrp="1"/>
          </p:cNvSpPr>
          <p:nvPr>
            <p:ph type="dt" sz="half" idx="10"/>
          </p:nvPr>
        </p:nvSpPr>
        <p:spPr/>
        <p:txBody>
          <a:bodyPr/>
          <a:lstStyle/>
          <a:p>
            <a:fld id="{3EC834DD-BFA9-4D34-88E8-DA12D7DD4FC5}" type="datetime1">
              <a:rPr lang="sv-SE" smtClean="0"/>
              <a:t>2021-02-16</a:t>
            </a:fld>
            <a:endParaRPr lang="sv-SE"/>
          </a:p>
        </p:txBody>
      </p:sp>
      <p:sp>
        <p:nvSpPr>
          <p:cNvPr id="5" name="Platshållare för sidfot 4"/>
          <p:cNvSpPr>
            <a:spLocks noGrp="1"/>
          </p:cNvSpPr>
          <p:nvPr>
            <p:ph type="ftr" sz="quarter" idx="11"/>
          </p:nvPr>
        </p:nvSpPr>
        <p:spPr/>
        <p:txBody>
          <a:bodyPr/>
          <a:lstStyle/>
          <a:p>
            <a:r>
              <a:rPr lang="sv-SE" smtClean="0"/>
              <a:t>Sidfot</a:t>
            </a:r>
            <a:endParaRPr lang="sv-SE" dirty="0"/>
          </a:p>
        </p:txBody>
      </p:sp>
      <p:sp>
        <p:nvSpPr>
          <p:cNvPr id="6" name="Platshållare för bildnummer 5"/>
          <p:cNvSpPr>
            <a:spLocks noGrp="1"/>
          </p:cNvSpPr>
          <p:nvPr>
            <p:ph type="sldNum" sz="quarter" idx="12"/>
          </p:nvPr>
        </p:nvSpPr>
        <p:spPr/>
        <p:txBody>
          <a:bodyPr/>
          <a:lstStyle/>
          <a:p>
            <a:fld id="{AC8ABE98-AF51-4668-9AFC-A7A943B93C08}" type="slidenum">
              <a:rPr lang="sv-SE" smtClean="0"/>
              <a:pPr/>
              <a:t>‹#›</a:t>
            </a:fld>
            <a:endParaRPr lang="sv-SE" dirty="0"/>
          </a:p>
        </p:txBody>
      </p:sp>
      <p:sp>
        <p:nvSpPr>
          <p:cNvPr id="8" name="Platshållare för bild 7"/>
          <p:cNvSpPr>
            <a:spLocks noGrp="1"/>
          </p:cNvSpPr>
          <p:nvPr>
            <p:ph type="pic" sz="quarter" idx="13"/>
          </p:nvPr>
        </p:nvSpPr>
        <p:spPr>
          <a:xfrm>
            <a:off x="7554913" y="714375"/>
            <a:ext cx="3663950" cy="4802188"/>
          </a:xfrm>
          <a:ln w="3175">
            <a:solidFill>
              <a:schemeClr val="tx2"/>
            </a:solidFill>
          </a:ln>
        </p:spPr>
        <p:txBody>
          <a:bodyPr/>
          <a:lstStyle/>
          <a:p>
            <a:r>
              <a:rPr lang="sv-SE" smtClean="0"/>
              <a:t>Klicka på ikonen för att lägga till en bild</a:t>
            </a:r>
            <a:endParaRPr lang="sv-SE" dirty="0"/>
          </a:p>
        </p:txBody>
      </p:sp>
    </p:spTree>
    <p:extLst>
      <p:ext uri="{BB962C8B-B14F-4D97-AF65-F5344CB8AC3E}">
        <p14:creationId xmlns:p14="http://schemas.microsoft.com/office/powerpoint/2010/main" val="405194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www.av.se/"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hyperlink" Target="http://www.av.se/" TargetMode="Externa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gif"/><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hyperlink" Target="http://www.av.se/"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21" Type="http://schemas.openxmlformats.org/officeDocument/2006/relationships/image" Target="../media/image8.png"/><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image" Target="../media/image7.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image" Target="../media/image6.png"/><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0.pn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69.xml"/><Relationship Id="rId7"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5.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17.png"/><Relationship Id="rId5" Type="http://schemas.openxmlformats.org/officeDocument/2006/relationships/theme" Target="../theme/theme7.xml"/><Relationship Id="rId4"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CCECF9"/>
            </a:gs>
            <a:gs pos="50000">
              <a:srgbClr val="E5F5FC"/>
            </a:gs>
          </a:gsLst>
          <a:lin ang="19800000" scaled="0"/>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71551" y="714379"/>
            <a:ext cx="10247312" cy="987425"/>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971551" y="1701801"/>
            <a:ext cx="10247312" cy="38147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278621" y="6401145"/>
            <a:ext cx="1634758" cy="216000"/>
          </a:xfrm>
          <a:prstGeom prst="rect">
            <a:avLst/>
          </a:prstGeom>
        </p:spPr>
        <p:txBody>
          <a:bodyPr vert="horz" lIns="0" tIns="0" rIns="0" bIns="0" rtlCol="0" anchor="ctr"/>
          <a:lstStyle>
            <a:lvl1pPr algn="ctr">
              <a:defRPr sz="1100">
                <a:solidFill>
                  <a:schemeClr val="tx1">
                    <a:tint val="75000"/>
                  </a:schemeClr>
                </a:solidFill>
              </a:defRPr>
            </a:lvl1pPr>
          </a:lstStyle>
          <a:p>
            <a:fld id="{3EC834DD-BFA9-4D34-88E8-DA12D7DD4FC5}" type="datetime1">
              <a:rPr lang="sv-SE" smtClean="0"/>
              <a:t>2021-02-16</a:t>
            </a:fld>
            <a:endParaRPr lang="sv-SE"/>
          </a:p>
        </p:txBody>
      </p:sp>
      <p:sp>
        <p:nvSpPr>
          <p:cNvPr id="5" name="Platshållare för sidfot 4"/>
          <p:cNvSpPr>
            <a:spLocks noGrp="1"/>
          </p:cNvSpPr>
          <p:nvPr>
            <p:ph type="ftr" sz="quarter" idx="3"/>
          </p:nvPr>
        </p:nvSpPr>
        <p:spPr>
          <a:xfrm>
            <a:off x="971549" y="6401145"/>
            <a:ext cx="4619625" cy="216000"/>
          </a:xfrm>
          <a:prstGeom prst="rect">
            <a:avLst/>
          </a:prstGeom>
        </p:spPr>
        <p:txBody>
          <a:bodyPr vert="horz" wrap="none" lIns="0" tIns="0" rIns="720000" bIns="0" rtlCol="0" anchor="ctr"/>
          <a:lstStyle>
            <a:lvl1pPr algn="l">
              <a:defRPr sz="1100">
                <a:solidFill>
                  <a:schemeClr val="tx1">
                    <a:tint val="75000"/>
                  </a:schemeClr>
                </a:solidFill>
              </a:defRPr>
            </a:lvl1pPr>
          </a:lstStyle>
          <a:p>
            <a:r>
              <a:rPr lang="sv-SE" smtClean="0"/>
              <a:t>Sidfot</a:t>
            </a:r>
            <a:endParaRPr lang="sv-SE" dirty="0"/>
          </a:p>
        </p:txBody>
      </p:sp>
      <p:sp>
        <p:nvSpPr>
          <p:cNvPr id="6" name="Platshållare för bildnummer 5"/>
          <p:cNvSpPr>
            <a:spLocks noGrp="1"/>
          </p:cNvSpPr>
          <p:nvPr>
            <p:ph type="sldNum" sz="quarter" idx="4"/>
          </p:nvPr>
        </p:nvSpPr>
        <p:spPr>
          <a:xfrm>
            <a:off x="192088" y="6401145"/>
            <a:ext cx="369887" cy="216000"/>
          </a:xfrm>
          <a:prstGeom prst="rect">
            <a:avLst/>
          </a:prstGeom>
        </p:spPr>
        <p:txBody>
          <a:bodyPr vert="horz" lIns="0" tIns="0" rIns="0" bIns="0" rtlCol="0" anchor="ctr"/>
          <a:lstStyle>
            <a:lvl1pPr algn="r">
              <a:defRPr sz="1100">
                <a:solidFill>
                  <a:schemeClr val="tx1">
                    <a:tint val="75000"/>
                  </a:schemeClr>
                </a:solidFill>
              </a:defRPr>
            </a:lvl1pPr>
          </a:lstStyle>
          <a:p>
            <a:fld id="{AC8ABE98-AF51-4668-9AFC-A7A943B93C08}" type="slidenum">
              <a:rPr lang="sv-SE" smtClean="0"/>
              <a:pPr/>
              <a:t>‹#›</a:t>
            </a:fld>
            <a:endParaRPr lang="sv-SE" dirty="0"/>
          </a:p>
        </p:txBody>
      </p:sp>
      <p:sp>
        <p:nvSpPr>
          <p:cNvPr id="28" name="Frihandsfigur 27"/>
          <p:cNvSpPr/>
          <p:nvPr/>
        </p:nvSpPr>
        <p:spPr>
          <a:xfrm>
            <a:off x="188913" y="6160295"/>
            <a:ext cx="11811000" cy="0"/>
          </a:xfrm>
          <a:custGeom>
            <a:avLst/>
            <a:gdLst>
              <a:gd name="connsiteX0" fmla="*/ 0 w 11811000"/>
              <a:gd name="connsiteY0" fmla="*/ 0 h 0"/>
              <a:gd name="connsiteX1" fmla="*/ 11811000 w 11811000"/>
              <a:gd name="connsiteY1" fmla="*/ 0 h 0"/>
            </a:gdLst>
            <a:ahLst/>
            <a:cxnLst>
              <a:cxn ang="0">
                <a:pos x="connsiteX0" y="connsiteY0"/>
              </a:cxn>
              <a:cxn ang="0">
                <a:pos x="connsiteX1" y="connsiteY1"/>
              </a:cxn>
            </a:cxnLst>
            <a:rect l="l" t="t" r="r" b="b"/>
            <a:pathLst>
              <a:path w="11811000">
                <a:moveTo>
                  <a:pt x="0" y="0"/>
                </a:moveTo>
                <a:lnTo>
                  <a:pt x="11811000" y="0"/>
                </a:lnTo>
              </a:path>
            </a:pathLst>
          </a:custGeom>
          <a:noFill/>
          <a:ln w="19050">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2" name="Bildobjekt 21">
            <a:hlinkClick r:id="rId14" tooltip="www.av.s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33416" y="6311870"/>
            <a:ext cx="1075643" cy="404277"/>
          </a:xfrm>
          <a:prstGeom prst="rect">
            <a:avLst/>
          </a:prstGeom>
        </p:spPr>
      </p:pic>
    </p:spTree>
    <p:extLst>
      <p:ext uri="{BB962C8B-B14F-4D97-AF65-F5344CB8AC3E}">
        <p14:creationId xmlns:p14="http://schemas.microsoft.com/office/powerpoint/2010/main" val="4002172430"/>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354"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200"/>
        </a:spcBef>
        <a:buClr>
          <a:srgbClr val="005CA9"/>
        </a:buClr>
        <a:buFont typeface="Arial" panose="020B0604020202020204" pitchFamily="34" charset="0"/>
        <a:buChar char="•"/>
        <a:defRPr sz="2600" kern="1200">
          <a:solidFill>
            <a:schemeClr val="tx1"/>
          </a:solidFill>
          <a:latin typeface="+mn-lt"/>
          <a:ea typeface="+mn-ea"/>
          <a:cs typeface="+mn-cs"/>
        </a:defRPr>
      </a:lvl1pPr>
      <a:lvl2pPr marL="533373" indent="-285737" algn="l" defTabSz="91435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2pPr>
      <a:lvl3pPr marL="757238" indent="-204788" algn="l" defTabSz="914354" rtl="0" eaLnBrk="1" latinLnBrk="0" hangingPunct="1">
        <a:lnSpc>
          <a:spcPct val="90000"/>
        </a:lnSpc>
        <a:spcBef>
          <a:spcPts val="400"/>
        </a:spcBef>
        <a:buFont typeface="Arial" panose="020B0604020202020204" pitchFamily="34" charset="0"/>
        <a:buChar char="•"/>
        <a:defRPr sz="2000" kern="1200">
          <a:solidFill>
            <a:schemeClr val="tx1"/>
          </a:solidFill>
          <a:latin typeface="+mn-lt"/>
          <a:ea typeface="+mn-ea"/>
          <a:cs typeface="+mn-cs"/>
        </a:defRPr>
      </a:lvl3pPr>
      <a:lvl4pPr marL="1004888" indent="-230188" algn="l" defTabSz="914354" rtl="0" eaLnBrk="1" latinLnBrk="0" hangingPunct="1">
        <a:lnSpc>
          <a:spcPct val="9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1268413" indent="-238125" algn="l" defTabSz="914354" rtl="0" eaLnBrk="1" latinLnBrk="0" hangingPunct="1">
        <a:lnSpc>
          <a:spcPct val="9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21">
          <p15:clr>
            <a:srgbClr val="F26B43"/>
          </p15:clr>
        </p15:guide>
        <p15:guide id="3" pos="7559">
          <p15:clr>
            <a:srgbClr val="F26B43"/>
          </p15:clr>
        </p15:guide>
        <p15:guide id="4" orient="horz" pos="450">
          <p15:clr>
            <a:srgbClr val="F26B43"/>
          </p15:clr>
        </p15:guide>
        <p15:guide id="5" orient="horz" pos="3475">
          <p15:clr>
            <a:srgbClr val="F26B43"/>
          </p15:clr>
        </p15:guide>
        <p15:guide id="6" orient="horz" pos="1071">
          <p15:clr>
            <a:srgbClr val="F26B43"/>
          </p15:clr>
        </p15:guide>
        <p15:guide id="7" pos="612">
          <p15:clr>
            <a:srgbClr val="F26B43"/>
          </p15:clr>
        </p15:guide>
        <p15:guide id="8" orient="horz" pos="3755">
          <p15:clr>
            <a:srgbClr val="F26B43"/>
          </p15:clr>
        </p15:guide>
        <p15:guide id="9" pos="7067">
          <p15:clr>
            <a:srgbClr val="F26B43"/>
          </p15:clr>
        </p15:guide>
        <p15:guide id="10" pos="4158">
          <p15:clr>
            <a:srgbClr val="F26B43"/>
          </p15:clr>
        </p15:guide>
        <p15:guide id="11" pos="352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gs>
            <a:gs pos="100000">
              <a:srgbClr val="FCE8D5"/>
            </a:gs>
          </a:gsLst>
          <a:lin ang="19800000" scaled="0"/>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71551" y="714379"/>
            <a:ext cx="10247312" cy="987425"/>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971551" y="1701801"/>
            <a:ext cx="10247312" cy="38147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278621" y="6401145"/>
            <a:ext cx="1634758" cy="216000"/>
          </a:xfrm>
          <a:prstGeom prst="rect">
            <a:avLst/>
          </a:prstGeom>
        </p:spPr>
        <p:txBody>
          <a:bodyPr vert="horz" lIns="0" tIns="0" rIns="0" bIns="0" rtlCol="0" anchor="ctr"/>
          <a:lstStyle>
            <a:lvl1pPr algn="ctr">
              <a:defRPr sz="1100">
                <a:solidFill>
                  <a:schemeClr val="tx1">
                    <a:tint val="75000"/>
                  </a:schemeClr>
                </a:solidFill>
              </a:defRPr>
            </a:lvl1pPr>
          </a:lstStyle>
          <a:p>
            <a:fld id="{3EC834DD-BFA9-4D34-88E8-DA12D7DD4FC5}" type="datetime1">
              <a:rPr lang="sv-SE" smtClean="0"/>
              <a:t>2021-02-16</a:t>
            </a:fld>
            <a:endParaRPr lang="sv-SE"/>
          </a:p>
        </p:txBody>
      </p:sp>
      <p:sp>
        <p:nvSpPr>
          <p:cNvPr id="5" name="Platshållare för sidfot 4"/>
          <p:cNvSpPr>
            <a:spLocks noGrp="1"/>
          </p:cNvSpPr>
          <p:nvPr>
            <p:ph type="ftr" sz="quarter" idx="3"/>
          </p:nvPr>
        </p:nvSpPr>
        <p:spPr>
          <a:xfrm>
            <a:off x="971549" y="6401145"/>
            <a:ext cx="4619625" cy="216000"/>
          </a:xfrm>
          <a:prstGeom prst="rect">
            <a:avLst/>
          </a:prstGeom>
        </p:spPr>
        <p:txBody>
          <a:bodyPr vert="horz" wrap="none" lIns="0" tIns="0" rIns="720000" bIns="0" rtlCol="0" anchor="ctr"/>
          <a:lstStyle>
            <a:lvl1pPr algn="l">
              <a:defRPr sz="1100">
                <a:solidFill>
                  <a:schemeClr val="tx1">
                    <a:tint val="75000"/>
                  </a:schemeClr>
                </a:solidFill>
              </a:defRPr>
            </a:lvl1pPr>
          </a:lstStyle>
          <a:p>
            <a:r>
              <a:rPr lang="sv-SE" smtClean="0"/>
              <a:t>Sidfot</a:t>
            </a:r>
            <a:endParaRPr lang="sv-SE" dirty="0"/>
          </a:p>
        </p:txBody>
      </p:sp>
      <p:sp>
        <p:nvSpPr>
          <p:cNvPr id="6" name="Platshållare för bildnummer 5"/>
          <p:cNvSpPr>
            <a:spLocks noGrp="1"/>
          </p:cNvSpPr>
          <p:nvPr>
            <p:ph type="sldNum" sz="quarter" idx="4"/>
          </p:nvPr>
        </p:nvSpPr>
        <p:spPr>
          <a:xfrm>
            <a:off x="192088" y="6401145"/>
            <a:ext cx="369887" cy="216000"/>
          </a:xfrm>
          <a:prstGeom prst="rect">
            <a:avLst/>
          </a:prstGeom>
        </p:spPr>
        <p:txBody>
          <a:bodyPr vert="horz" lIns="0" tIns="0" rIns="0" bIns="0" rtlCol="0" anchor="ctr"/>
          <a:lstStyle>
            <a:lvl1pPr algn="r">
              <a:defRPr sz="1100">
                <a:solidFill>
                  <a:schemeClr val="tx1">
                    <a:tint val="75000"/>
                  </a:schemeClr>
                </a:solidFill>
              </a:defRPr>
            </a:lvl1pPr>
          </a:lstStyle>
          <a:p>
            <a:fld id="{AC8ABE98-AF51-4668-9AFC-A7A943B93C08}" type="slidenum">
              <a:rPr lang="sv-SE" smtClean="0"/>
              <a:pPr/>
              <a:t>‹#›</a:t>
            </a:fld>
            <a:endParaRPr lang="sv-SE" dirty="0"/>
          </a:p>
        </p:txBody>
      </p:sp>
      <p:sp>
        <p:nvSpPr>
          <p:cNvPr id="28" name="Frihandsfigur 27"/>
          <p:cNvSpPr/>
          <p:nvPr/>
        </p:nvSpPr>
        <p:spPr>
          <a:xfrm>
            <a:off x="188913" y="6160295"/>
            <a:ext cx="11811000" cy="0"/>
          </a:xfrm>
          <a:custGeom>
            <a:avLst/>
            <a:gdLst>
              <a:gd name="connsiteX0" fmla="*/ 0 w 11811000"/>
              <a:gd name="connsiteY0" fmla="*/ 0 h 0"/>
              <a:gd name="connsiteX1" fmla="*/ 11811000 w 11811000"/>
              <a:gd name="connsiteY1" fmla="*/ 0 h 0"/>
            </a:gdLst>
            <a:ahLst/>
            <a:cxnLst>
              <a:cxn ang="0">
                <a:pos x="connsiteX0" y="connsiteY0"/>
              </a:cxn>
              <a:cxn ang="0">
                <a:pos x="connsiteX1" y="connsiteY1"/>
              </a:cxn>
            </a:cxnLst>
            <a:rect l="l" t="t" r="r" b="b"/>
            <a:pathLst>
              <a:path w="11811000">
                <a:moveTo>
                  <a:pt x="0" y="0"/>
                </a:moveTo>
                <a:lnTo>
                  <a:pt x="11811000" y="0"/>
                </a:lnTo>
              </a:path>
            </a:pathLst>
          </a:custGeom>
          <a:noFill/>
          <a:ln w="19050">
            <a:solidFill>
              <a:srgbClr val="EF7B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2" name="Bildobjekt 21">
            <a:hlinkClick r:id="rId14" tooltip="www.av.s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33416" y="6311870"/>
            <a:ext cx="1075643" cy="404277"/>
          </a:xfrm>
          <a:prstGeom prst="rect">
            <a:avLst/>
          </a:prstGeom>
        </p:spPr>
      </p:pic>
    </p:spTree>
    <p:extLst>
      <p:ext uri="{BB962C8B-B14F-4D97-AF65-F5344CB8AC3E}">
        <p14:creationId xmlns:p14="http://schemas.microsoft.com/office/powerpoint/2010/main" val="1381716224"/>
      </p:ext>
    </p:extLst>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354"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200"/>
        </a:spcBef>
        <a:buClr>
          <a:srgbClr val="EF7B05"/>
        </a:buClr>
        <a:buFont typeface="Arial" panose="020B0604020202020204" pitchFamily="34" charset="0"/>
        <a:buChar char="•"/>
        <a:defRPr sz="2600" kern="1200">
          <a:solidFill>
            <a:schemeClr val="tx1"/>
          </a:solidFill>
          <a:latin typeface="+mn-lt"/>
          <a:ea typeface="+mn-ea"/>
          <a:cs typeface="+mn-cs"/>
        </a:defRPr>
      </a:lvl1pPr>
      <a:lvl2pPr marL="533373" indent="-285737" algn="l" defTabSz="91435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2pPr>
      <a:lvl3pPr marL="757238" indent="-204788" algn="l" defTabSz="914354" rtl="0" eaLnBrk="1" latinLnBrk="0" hangingPunct="1">
        <a:lnSpc>
          <a:spcPct val="90000"/>
        </a:lnSpc>
        <a:spcBef>
          <a:spcPts val="400"/>
        </a:spcBef>
        <a:buFont typeface="Arial" panose="020B0604020202020204" pitchFamily="34" charset="0"/>
        <a:buChar char="•"/>
        <a:defRPr sz="2000" kern="1200">
          <a:solidFill>
            <a:schemeClr val="tx1"/>
          </a:solidFill>
          <a:latin typeface="+mn-lt"/>
          <a:ea typeface="+mn-ea"/>
          <a:cs typeface="+mn-cs"/>
        </a:defRPr>
      </a:lvl3pPr>
      <a:lvl4pPr marL="1004888" indent="-230188" algn="l" defTabSz="914354" rtl="0" eaLnBrk="1" latinLnBrk="0" hangingPunct="1">
        <a:lnSpc>
          <a:spcPct val="9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1268413" indent="-238125" algn="l" defTabSz="914354" rtl="0" eaLnBrk="1" latinLnBrk="0" hangingPunct="1">
        <a:lnSpc>
          <a:spcPct val="9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21">
          <p15:clr>
            <a:srgbClr val="F26B43"/>
          </p15:clr>
        </p15:guide>
        <p15:guide id="3" pos="7559">
          <p15:clr>
            <a:srgbClr val="F26B43"/>
          </p15:clr>
        </p15:guide>
        <p15:guide id="4" orient="horz" pos="450">
          <p15:clr>
            <a:srgbClr val="F26B43"/>
          </p15:clr>
        </p15:guide>
        <p15:guide id="5" orient="horz" pos="3475">
          <p15:clr>
            <a:srgbClr val="F26B43"/>
          </p15:clr>
        </p15:guide>
        <p15:guide id="6" orient="horz" pos="1071">
          <p15:clr>
            <a:srgbClr val="F26B43"/>
          </p15:clr>
        </p15:guide>
        <p15:guide id="7" pos="612">
          <p15:clr>
            <a:srgbClr val="F26B43"/>
          </p15:clr>
        </p15:guide>
        <p15:guide id="8" orient="horz" pos="3755">
          <p15:clr>
            <a:srgbClr val="F26B43"/>
          </p15:clr>
        </p15:guide>
        <p15:guide id="9" pos="7067">
          <p15:clr>
            <a:srgbClr val="F26B43"/>
          </p15:clr>
        </p15:guide>
        <p15:guide id="10" pos="4158">
          <p15:clr>
            <a:srgbClr val="F26B43"/>
          </p15:clr>
        </p15:guide>
        <p15:guide id="11" pos="352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52000">
              <a:srgbClr val="FFFDE5"/>
            </a:gs>
            <a:gs pos="0">
              <a:schemeClr val="bg1"/>
            </a:gs>
            <a:gs pos="100000">
              <a:srgbClr val="FFFBCC"/>
            </a:gs>
          </a:gsLst>
          <a:lin ang="19800000" scaled="0"/>
        </a:gra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71551" y="714379"/>
            <a:ext cx="10247312" cy="987425"/>
          </a:xfrm>
          <a:prstGeom prst="rect">
            <a:avLst/>
          </a:prstGeom>
        </p:spPr>
        <p:txBody>
          <a:bodyPr vert="horz" lIns="0" tIns="0" rIns="0" bIns="0" rtlCol="0" anchor="t" anchorCtr="0">
            <a:no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971551" y="1701801"/>
            <a:ext cx="10247312" cy="3814763"/>
          </a:xfrm>
          <a:prstGeom prst="rect">
            <a:avLst/>
          </a:prstGeom>
        </p:spPr>
        <p:txBody>
          <a:bodyPr vert="horz" lIns="0" tIns="0" rIns="0" bIns="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
        <p:nvSpPr>
          <p:cNvPr id="4" name="Platshållare för datum 3"/>
          <p:cNvSpPr>
            <a:spLocks noGrp="1"/>
          </p:cNvSpPr>
          <p:nvPr>
            <p:ph type="dt" sz="half" idx="2"/>
          </p:nvPr>
        </p:nvSpPr>
        <p:spPr>
          <a:xfrm>
            <a:off x="5278621" y="6401145"/>
            <a:ext cx="1634758" cy="216000"/>
          </a:xfrm>
          <a:prstGeom prst="rect">
            <a:avLst/>
          </a:prstGeom>
        </p:spPr>
        <p:txBody>
          <a:bodyPr vert="horz" lIns="0" tIns="0" rIns="0" bIns="0" rtlCol="0" anchor="ctr"/>
          <a:lstStyle>
            <a:lvl1pPr algn="ctr">
              <a:defRPr sz="1100">
                <a:solidFill>
                  <a:schemeClr val="tx1">
                    <a:tint val="75000"/>
                  </a:schemeClr>
                </a:solidFill>
              </a:defRPr>
            </a:lvl1pPr>
          </a:lstStyle>
          <a:p>
            <a:fld id="{3EC834DD-BFA9-4D34-88E8-DA12D7DD4FC5}" type="datetime1">
              <a:rPr lang="sv-SE" smtClean="0"/>
              <a:t>2021-02-16</a:t>
            </a:fld>
            <a:endParaRPr lang="sv-SE"/>
          </a:p>
        </p:txBody>
      </p:sp>
      <p:sp>
        <p:nvSpPr>
          <p:cNvPr id="5" name="Platshållare för sidfot 4"/>
          <p:cNvSpPr>
            <a:spLocks noGrp="1"/>
          </p:cNvSpPr>
          <p:nvPr>
            <p:ph type="ftr" sz="quarter" idx="3"/>
          </p:nvPr>
        </p:nvSpPr>
        <p:spPr>
          <a:xfrm>
            <a:off x="971549" y="6401145"/>
            <a:ext cx="4619625" cy="216000"/>
          </a:xfrm>
          <a:prstGeom prst="rect">
            <a:avLst/>
          </a:prstGeom>
        </p:spPr>
        <p:txBody>
          <a:bodyPr vert="horz" wrap="none" lIns="0" tIns="0" rIns="720000" bIns="0" rtlCol="0" anchor="ctr"/>
          <a:lstStyle>
            <a:lvl1pPr algn="l">
              <a:defRPr sz="1100">
                <a:solidFill>
                  <a:schemeClr val="tx1">
                    <a:tint val="75000"/>
                  </a:schemeClr>
                </a:solidFill>
              </a:defRPr>
            </a:lvl1pPr>
          </a:lstStyle>
          <a:p>
            <a:r>
              <a:rPr lang="sv-SE" smtClean="0"/>
              <a:t>Sidfot</a:t>
            </a:r>
            <a:endParaRPr lang="sv-SE" dirty="0"/>
          </a:p>
        </p:txBody>
      </p:sp>
      <p:sp>
        <p:nvSpPr>
          <p:cNvPr id="6" name="Platshållare för bildnummer 5"/>
          <p:cNvSpPr>
            <a:spLocks noGrp="1"/>
          </p:cNvSpPr>
          <p:nvPr>
            <p:ph type="sldNum" sz="quarter" idx="4"/>
          </p:nvPr>
        </p:nvSpPr>
        <p:spPr>
          <a:xfrm>
            <a:off x="192088" y="6401145"/>
            <a:ext cx="369887" cy="216000"/>
          </a:xfrm>
          <a:prstGeom prst="rect">
            <a:avLst/>
          </a:prstGeom>
        </p:spPr>
        <p:txBody>
          <a:bodyPr vert="horz" lIns="0" tIns="0" rIns="0" bIns="0" rtlCol="0" anchor="ctr"/>
          <a:lstStyle>
            <a:lvl1pPr algn="r">
              <a:defRPr sz="1100">
                <a:solidFill>
                  <a:schemeClr val="tx1">
                    <a:tint val="75000"/>
                  </a:schemeClr>
                </a:solidFill>
              </a:defRPr>
            </a:lvl1pPr>
          </a:lstStyle>
          <a:p>
            <a:fld id="{AC8ABE98-AF51-4668-9AFC-A7A943B93C08}" type="slidenum">
              <a:rPr lang="sv-SE" smtClean="0"/>
              <a:pPr/>
              <a:t>‹#›</a:t>
            </a:fld>
            <a:endParaRPr lang="sv-SE" dirty="0"/>
          </a:p>
        </p:txBody>
      </p:sp>
      <p:sp>
        <p:nvSpPr>
          <p:cNvPr id="28" name="Frihandsfigur 27"/>
          <p:cNvSpPr/>
          <p:nvPr/>
        </p:nvSpPr>
        <p:spPr>
          <a:xfrm>
            <a:off x="188913" y="6160295"/>
            <a:ext cx="11811000" cy="0"/>
          </a:xfrm>
          <a:custGeom>
            <a:avLst/>
            <a:gdLst>
              <a:gd name="connsiteX0" fmla="*/ 0 w 11811000"/>
              <a:gd name="connsiteY0" fmla="*/ 0 h 0"/>
              <a:gd name="connsiteX1" fmla="*/ 11811000 w 11811000"/>
              <a:gd name="connsiteY1" fmla="*/ 0 h 0"/>
            </a:gdLst>
            <a:ahLst/>
            <a:cxnLst>
              <a:cxn ang="0">
                <a:pos x="connsiteX0" y="connsiteY0"/>
              </a:cxn>
              <a:cxn ang="0">
                <a:pos x="connsiteX1" y="connsiteY1"/>
              </a:cxn>
            </a:cxnLst>
            <a:rect l="l" t="t" r="r" b="b"/>
            <a:pathLst>
              <a:path w="11811000">
                <a:moveTo>
                  <a:pt x="0" y="0"/>
                </a:moveTo>
                <a:lnTo>
                  <a:pt x="11811000" y="0"/>
                </a:lnTo>
              </a:path>
            </a:pathLst>
          </a:custGeom>
          <a:noFill/>
          <a:ln w="19050">
            <a:solidFill>
              <a:srgbClr val="FFC4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800"/>
          </a:p>
        </p:txBody>
      </p:sp>
      <p:pic>
        <p:nvPicPr>
          <p:cNvPr id="22" name="Bildobjekt 21">
            <a:hlinkClick r:id="rId14" tooltip="www.av.se"/>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933416" y="6311870"/>
            <a:ext cx="1075643" cy="404277"/>
          </a:xfrm>
          <a:prstGeom prst="rect">
            <a:avLst/>
          </a:prstGeom>
        </p:spPr>
      </p:pic>
    </p:spTree>
    <p:extLst>
      <p:ext uri="{BB962C8B-B14F-4D97-AF65-F5344CB8AC3E}">
        <p14:creationId xmlns:p14="http://schemas.microsoft.com/office/powerpoint/2010/main" val="3893148829"/>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354"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200"/>
        </a:spcBef>
        <a:buClr>
          <a:srgbClr val="FFC41F"/>
        </a:buClr>
        <a:buFont typeface="Arial" panose="020B0604020202020204" pitchFamily="34" charset="0"/>
        <a:buChar char="•"/>
        <a:defRPr sz="2600" kern="1200">
          <a:solidFill>
            <a:schemeClr val="tx1"/>
          </a:solidFill>
          <a:latin typeface="+mn-lt"/>
          <a:ea typeface="+mn-ea"/>
          <a:cs typeface="+mn-cs"/>
        </a:defRPr>
      </a:lvl1pPr>
      <a:lvl2pPr marL="533373" indent="-285737" algn="l" defTabSz="914354"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2pPr>
      <a:lvl3pPr marL="757238" indent="-204788" algn="l" defTabSz="914354" rtl="0" eaLnBrk="1" latinLnBrk="0" hangingPunct="1">
        <a:lnSpc>
          <a:spcPct val="90000"/>
        </a:lnSpc>
        <a:spcBef>
          <a:spcPts val="400"/>
        </a:spcBef>
        <a:buFont typeface="Arial" panose="020B0604020202020204" pitchFamily="34" charset="0"/>
        <a:buChar char="•"/>
        <a:defRPr sz="2000" kern="1200">
          <a:solidFill>
            <a:schemeClr val="tx1"/>
          </a:solidFill>
          <a:latin typeface="+mn-lt"/>
          <a:ea typeface="+mn-ea"/>
          <a:cs typeface="+mn-cs"/>
        </a:defRPr>
      </a:lvl3pPr>
      <a:lvl4pPr marL="1004888" indent="-230188" algn="l" defTabSz="914354" rtl="0" eaLnBrk="1" latinLnBrk="0" hangingPunct="1">
        <a:lnSpc>
          <a:spcPct val="90000"/>
        </a:lnSpc>
        <a:spcBef>
          <a:spcPts val="300"/>
        </a:spcBef>
        <a:buFont typeface="Arial" panose="020B0604020202020204" pitchFamily="34" charset="0"/>
        <a:buChar char="‒"/>
        <a:tabLst/>
        <a:defRPr sz="1800" kern="1200">
          <a:solidFill>
            <a:schemeClr val="tx1"/>
          </a:solidFill>
          <a:latin typeface="+mn-lt"/>
          <a:ea typeface="+mn-ea"/>
          <a:cs typeface="+mn-cs"/>
        </a:defRPr>
      </a:lvl4pPr>
      <a:lvl5pPr marL="1268413" indent="-238125" algn="l" defTabSz="914354" rtl="0" eaLnBrk="1" latinLnBrk="0" hangingPunct="1">
        <a:lnSpc>
          <a:spcPct val="90000"/>
        </a:lnSpc>
        <a:spcBef>
          <a:spcPts val="300"/>
        </a:spcBef>
        <a:buFont typeface="Arial" panose="020B0604020202020204" pitchFamily="34" charset="0"/>
        <a:buChar char="‒"/>
        <a:defRPr sz="16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121">
          <p15:clr>
            <a:srgbClr val="F26B43"/>
          </p15:clr>
        </p15:guide>
        <p15:guide id="3" pos="7559">
          <p15:clr>
            <a:srgbClr val="F26B43"/>
          </p15:clr>
        </p15:guide>
        <p15:guide id="4" orient="horz" pos="450">
          <p15:clr>
            <a:srgbClr val="F26B43"/>
          </p15:clr>
        </p15:guide>
        <p15:guide id="5" orient="horz" pos="3475">
          <p15:clr>
            <a:srgbClr val="F26B43"/>
          </p15:clr>
        </p15:guide>
        <p15:guide id="6" orient="horz" pos="1071">
          <p15:clr>
            <a:srgbClr val="F26B43"/>
          </p15:clr>
        </p15:guide>
        <p15:guide id="7" pos="612">
          <p15:clr>
            <a:srgbClr val="F26B43"/>
          </p15:clr>
        </p15:guide>
        <p15:guide id="8" orient="horz" pos="3755">
          <p15:clr>
            <a:srgbClr val="F26B43"/>
          </p15:clr>
        </p15:guide>
        <p15:guide id="9" pos="7067">
          <p15:clr>
            <a:srgbClr val="F26B43"/>
          </p15:clr>
        </p15:guide>
        <p15:guide id="10" pos="4158">
          <p15:clr>
            <a:srgbClr val="F26B43"/>
          </p15:clr>
        </p15:guide>
        <p15:guide id="11" pos="352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sv-SE" smtClean="0"/>
              <a:t>Redigera format för bakgrundstext</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r>
              <a:rPr lang="sv-SE" smtClean="0"/>
              <a:t>2020-09-23</a:t>
            </a:r>
            <a:endParaRPr lang="sv-S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sv-SE" smtClean="0"/>
              <a:t>2017-05-08</a:t>
            </a:r>
            <a:endParaRPr lang="sv-SE"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AC8ABE98-AF51-4668-9AFC-A7A943B93C08}" type="slidenum">
              <a:rPr lang="sv-SE" smtClean="0"/>
              <a:pPr/>
              <a:t>‹#›</a:t>
            </a:fld>
            <a:endParaRPr lang="sv-SE" dirty="0"/>
          </a:p>
        </p:txBody>
      </p:sp>
    </p:spTree>
    <p:extLst>
      <p:ext uri="{BB962C8B-B14F-4D97-AF65-F5344CB8AC3E}">
        <p14:creationId xmlns:p14="http://schemas.microsoft.com/office/powerpoint/2010/main" val="3014280331"/>
      </p:ext>
    </p:extLst>
  </p:cSld>
  <p:clrMap bg1="dk1" tx1="lt1" bg2="dk2"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 id="2147484028" r:id="rId12"/>
    <p:sldLayoutId id="2147484029" r:id="rId13"/>
    <p:sldLayoutId id="2147484030" r:id="rId14"/>
    <p:sldLayoutId id="2147484031" r:id="rId15"/>
    <p:sldLayoutId id="2147484032" r:id="rId16"/>
    <p:sldLayoutId id="2147484033"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601" y="982783"/>
            <a:ext cx="10962123" cy="1143000"/>
          </a:xfrm>
          <a:prstGeom prst="rect">
            <a:avLst/>
          </a:prstGeom>
        </p:spPr>
        <p:txBody>
          <a:bodyPr vert="horz" lIns="91440" tIns="45720" rIns="91440" bIns="45720" rtlCol="0" anchor="ctr">
            <a:noAutofit/>
          </a:bodyPr>
          <a:lstStyle/>
          <a:p>
            <a:r>
              <a:rPr lang="is-IS" dirty="0"/>
              <a:t>Smella til að setja inn titil</a:t>
            </a:r>
            <a:endParaRPr lang="en-US" dirty="0"/>
          </a:p>
        </p:txBody>
      </p:sp>
      <p:sp>
        <p:nvSpPr>
          <p:cNvPr id="3" name="Text Placeholder 2"/>
          <p:cNvSpPr>
            <a:spLocks noGrp="1"/>
          </p:cNvSpPr>
          <p:nvPr>
            <p:ph type="body" idx="1"/>
          </p:nvPr>
        </p:nvSpPr>
        <p:spPr>
          <a:xfrm>
            <a:off x="670593" y="2852615"/>
            <a:ext cx="10960132" cy="3273548"/>
          </a:xfrm>
          <a:prstGeom prst="rect">
            <a:avLst/>
          </a:prstGeom>
        </p:spPr>
        <p:txBody>
          <a:bodyPr vert="horz" lIns="91440" tIns="45720" rIns="91440" bIns="45720" rtlCol="0">
            <a:normAutofit/>
          </a:bodyPr>
          <a:lstStyle/>
          <a:p>
            <a:pPr lvl="0"/>
            <a:r>
              <a:rPr lang="is-IS" dirty="0"/>
              <a:t>Click to edit Master text styles</a:t>
            </a:r>
          </a:p>
          <a:p>
            <a:pPr lvl="1"/>
            <a:r>
              <a:rPr lang="is-IS" dirty="0"/>
              <a:t>Second level</a:t>
            </a:r>
          </a:p>
          <a:p>
            <a:pPr lvl="2"/>
            <a:r>
              <a:rPr lang="is-IS" dirty="0"/>
              <a:t>Third level</a:t>
            </a:r>
          </a:p>
          <a:p>
            <a:pPr lvl="3"/>
            <a:r>
              <a:rPr lang="is-IS" dirty="0"/>
              <a:t>Fourth level</a:t>
            </a:r>
          </a:p>
          <a:p>
            <a:pPr lvl="4"/>
            <a:r>
              <a:rPr lang="is-IS" dirty="0"/>
              <a:t>Fifth level</a:t>
            </a:r>
            <a:endParaRPr lang="en-US" dirty="0"/>
          </a:p>
        </p:txBody>
      </p:sp>
      <p:sp>
        <p:nvSpPr>
          <p:cNvPr id="7" name="Slide Number Placeholder 6"/>
          <p:cNvSpPr>
            <a:spLocks noGrp="1"/>
          </p:cNvSpPr>
          <p:nvPr>
            <p:ph type="sldNum" sz="quarter" idx="4"/>
          </p:nvPr>
        </p:nvSpPr>
        <p:spPr>
          <a:xfrm>
            <a:off x="668602" y="6356350"/>
            <a:ext cx="924669" cy="364672"/>
          </a:xfrm>
          <a:prstGeom prst="rect">
            <a:avLst/>
          </a:prstGeom>
        </p:spPr>
        <p:txBody>
          <a:bodyPr vert="horz" lIns="91440" tIns="45720" rIns="91440" bIns="45720" rtlCol="0" anchor="ctr"/>
          <a:lstStyle>
            <a:lvl1pPr algn="l">
              <a:defRPr sz="1100">
                <a:solidFill>
                  <a:srgbClr val="828282"/>
                </a:solidFill>
                <a:latin typeface="Arial"/>
                <a:cs typeface="Arial"/>
              </a:defRPr>
            </a:lvl1pPr>
          </a:lstStyle>
          <a:p>
            <a:fld id="{87FA9BC5-A5BB-9E40-B86F-19AD39AF2A35}" type="slidenum">
              <a:rPr lang="en-US" smtClean="0"/>
              <a:pPr/>
              <a:t>‹#›</a:t>
            </a:fld>
            <a:endParaRPr lang="en-US" dirty="0"/>
          </a:p>
        </p:txBody>
      </p:sp>
      <p:sp>
        <p:nvSpPr>
          <p:cNvPr id="9" name="Footer Placeholder 8"/>
          <p:cNvSpPr>
            <a:spLocks noGrp="1"/>
          </p:cNvSpPr>
          <p:nvPr>
            <p:ph type="ftr" sz="quarter" idx="3"/>
          </p:nvPr>
        </p:nvSpPr>
        <p:spPr>
          <a:xfrm>
            <a:off x="3253055" y="6355898"/>
            <a:ext cx="5013195" cy="365125"/>
          </a:xfrm>
          <a:prstGeom prst="rect">
            <a:avLst/>
          </a:prstGeom>
        </p:spPr>
        <p:txBody>
          <a:bodyPr vert="horz" lIns="91440" tIns="45720" rIns="91440" bIns="45720" rtlCol="0" anchor="ctr"/>
          <a:lstStyle>
            <a:lvl1pPr algn="r">
              <a:defRPr sz="1100">
                <a:solidFill>
                  <a:srgbClr val="828282"/>
                </a:solidFill>
                <a:latin typeface="Arial"/>
                <a:cs typeface="Arial"/>
              </a:defRPr>
            </a:lvl1pPr>
          </a:lstStyle>
          <a:p>
            <a:r>
              <a:rPr lang="en-US" dirty="0" err="1"/>
              <a:t>Nafn</a:t>
            </a:r>
            <a:r>
              <a:rPr lang="en-US" dirty="0"/>
              <a:t> </a:t>
            </a:r>
            <a:r>
              <a:rPr lang="en-US" dirty="0" err="1"/>
              <a:t>fyrirlesara</a:t>
            </a:r>
            <a:r>
              <a:rPr lang="en-US" dirty="0"/>
              <a:t>/</a:t>
            </a:r>
            <a:r>
              <a:rPr lang="en-US" dirty="0" err="1"/>
              <a:t>kennara</a:t>
            </a:r>
            <a:endParaRPr lang="en-US" dirty="0"/>
          </a:p>
        </p:txBody>
      </p:sp>
      <p:sp>
        <p:nvSpPr>
          <p:cNvPr id="10" name="Date Placeholder 9"/>
          <p:cNvSpPr>
            <a:spLocks noGrp="1"/>
          </p:cNvSpPr>
          <p:nvPr>
            <p:ph type="dt" sz="half" idx="2"/>
          </p:nvPr>
        </p:nvSpPr>
        <p:spPr>
          <a:xfrm>
            <a:off x="1771526" y="6356351"/>
            <a:ext cx="1258724" cy="365125"/>
          </a:xfrm>
          <a:prstGeom prst="rect">
            <a:avLst/>
          </a:prstGeom>
        </p:spPr>
        <p:txBody>
          <a:bodyPr vert="horz" lIns="91440" tIns="45720" rIns="91440" bIns="45720" rtlCol="0" anchor="ctr"/>
          <a:lstStyle>
            <a:lvl1pPr algn="l">
              <a:defRPr sz="1100">
                <a:solidFill>
                  <a:srgbClr val="828282"/>
                </a:solidFill>
                <a:latin typeface="Arial"/>
                <a:cs typeface="Arial"/>
              </a:defRPr>
            </a:lvl1pPr>
          </a:lstStyle>
          <a:p>
            <a:fld id="{AE697BDB-3230-F14B-BB5E-6E6BFA086D15}" type="datetime1">
              <a:rPr lang="is-IS" smtClean="0"/>
              <a:t>16.2.2021</a:t>
            </a:fld>
            <a:endParaRPr lang="en-US" dirty="0"/>
          </a:p>
        </p:txBody>
      </p:sp>
    </p:spTree>
    <p:extLst>
      <p:ext uri="{BB962C8B-B14F-4D97-AF65-F5344CB8AC3E}">
        <p14:creationId xmlns:p14="http://schemas.microsoft.com/office/powerpoint/2010/main" val="3861973926"/>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Lst>
  <p:hf hdr="0"/>
  <p:txStyles>
    <p:titleStyle>
      <a:lvl1pPr algn="l" defTabSz="457200" rtl="0" eaLnBrk="1" latinLnBrk="0" hangingPunct="1">
        <a:lnSpc>
          <a:spcPct val="100000"/>
        </a:lnSpc>
        <a:spcBef>
          <a:spcPct val="0"/>
        </a:spcBef>
        <a:buNone/>
        <a:defRPr sz="4000" b="0" i="0" u="none" kern="1200" cap="none" normalizeH="0" baseline="0">
          <a:solidFill>
            <a:srgbClr val="191919"/>
          </a:solidFill>
          <a:latin typeface="Arial"/>
          <a:ea typeface="+mj-ea"/>
          <a:cs typeface="+mj-cs"/>
        </a:defRPr>
      </a:lvl1pPr>
    </p:titleStyle>
    <p:bodyStyle>
      <a:lvl1pPr marL="342900" indent="-342900" algn="l" defTabSz="457200" rtl="0" eaLnBrk="1" latinLnBrk="0" hangingPunct="1">
        <a:spcBef>
          <a:spcPct val="20000"/>
        </a:spcBef>
        <a:buClr>
          <a:srgbClr val="4BA500"/>
        </a:buClr>
        <a:buFont typeface="Lucida Grande"/>
        <a:buChar char="»"/>
        <a:defRPr sz="2400" kern="1200">
          <a:solidFill>
            <a:srgbClr val="323232"/>
          </a:solidFill>
          <a:latin typeface="Arial"/>
          <a:ea typeface="+mn-ea"/>
          <a:cs typeface="Arial"/>
        </a:defRPr>
      </a:lvl1pPr>
      <a:lvl2pPr marL="742950" indent="-285750" algn="l" defTabSz="457200" rtl="0" eaLnBrk="1" latinLnBrk="0" hangingPunct="1">
        <a:spcBef>
          <a:spcPct val="20000"/>
        </a:spcBef>
        <a:buClr>
          <a:srgbClr val="4BA500"/>
        </a:buClr>
        <a:buFont typeface="Lucida Grande"/>
        <a:buChar char="»"/>
        <a:defRPr sz="2300" kern="1200">
          <a:solidFill>
            <a:srgbClr val="323232"/>
          </a:solidFill>
          <a:latin typeface="Arial"/>
          <a:ea typeface="+mn-ea"/>
          <a:cs typeface="Arial"/>
        </a:defRPr>
      </a:lvl2pPr>
      <a:lvl3pPr marL="1143000" indent="-228600" algn="l" defTabSz="457200" rtl="0" eaLnBrk="1" latinLnBrk="0" hangingPunct="1">
        <a:spcBef>
          <a:spcPct val="20000"/>
        </a:spcBef>
        <a:buClr>
          <a:srgbClr val="4BA500"/>
        </a:buClr>
        <a:buFont typeface="Lucida Grande"/>
        <a:buChar char="»"/>
        <a:defRPr sz="2100" kern="1200">
          <a:solidFill>
            <a:srgbClr val="323232"/>
          </a:solidFill>
          <a:latin typeface="Arial"/>
          <a:ea typeface="+mn-ea"/>
          <a:cs typeface="Arial"/>
        </a:defRPr>
      </a:lvl3pPr>
      <a:lvl4pPr marL="1600200" indent="-228600" algn="l" defTabSz="457200" rtl="0" eaLnBrk="1" latinLnBrk="0" hangingPunct="1">
        <a:spcBef>
          <a:spcPct val="20000"/>
        </a:spcBef>
        <a:buClr>
          <a:srgbClr val="4BA500"/>
        </a:buClr>
        <a:buFont typeface="Lucida Grande"/>
        <a:buChar char="»"/>
        <a:defRPr sz="1800" kern="1200">
          <a:solidFill>
            <a:srgbClr val="323232"/>
          </a:solidFill>
          <a:latin typeface="Arial"/>
          <a:ea typeface="+mn-ea"/>
          <a:cs typeface="Arial"/>
        </a:defRPr>
      </a:lvl4pPr>
      <a:lvl5pPr marL="2057400" indent="-228600" algn="l" defTabSz="457200" rtl="0" eaLnBrk="1" latinLnBrk="0" hangingPunct="1">
        <a:spcBef>
          <a:spcPct val="20000"/>
        </a:spcBef>
        <a:buClr>
          <a:srgbClr val="4BA500"/>
        </a:buClr>
        <a:buFont typeface="Lucida Grande"/>
        <a:buChar char="»"/>
        <a:defRPr sz="1600" kern="1200">
          <a:solidFill>
            <a:srgbClr val="32323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A44C905-A6FF-41F3-AFDC-C4971313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B1FB33-0CE5-418C-B7AD-0ADF5AB68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3">
            <a:extLst>
              <a:ext uri="{FF2B5EF4-FFF2-40B4-BE49-F238E27FC236}">
                <a16:creationId xmlns:a16="http://schemas.microsoft.com/office/drawing/2014/main" id="{CD76BD2D-1DAD-460F-846B-2FB44378882A}"/>
              </a:ext>
            </a:extLst>
          </p:cNvPr>
          <p:cNvSpPr>
            <a:spLocks noGrp="1"/>
          </p:cNvSpPr>
          <p:nvPr>
            <p:ph type="dt" sz="half" idx="2"/>
          </p:nvPr>
        </p:nvSpPr>
        <p:spPr>
          <a:xfrm>
            <a:off x="530176" y="6492875"/>
            <a:ext cx="878000" cy="365125"/>
          </a:xfrm>
          <a:prstGeom prst="rect">
            <a:avLst/>
          </a:prstGeom>
        </p:spPr>
        <p:txBody>
          <a:bodyPr vert="horz" lIns="91440" tIns="45720" rIns="91440" bIns="45720" rtlCol="0" anchor="ctr"/>
          <a:lstStyle>
            <a:lvl1pPr algn="l">
              <a:defRPr sz="800">
                <a:solidFill>
                  <a:schemeClr val="tx1"/>
                </a:solidFill>
              </a:defRPr>
            </a:lvl1pPr>
          </a:lstStyle>
          <a:p>
            <a:pPr algn="l"/>
            <a:fld id="{A3122C40-75AC-41EE-B4EB-95249D2FB2EE}" type="datetime1">
              <a:rPr lang="fi-FI" smtClean="0"/>
              <a:pPr algn="l"/>
              <a:t>16.2.2021</a:t>
            </a:fld>
            <a:endParaRPr lang="fi-FI" dirty="0"/>
          </a:p>
        </p:txBody>
      </p:sp>
      <p:sp>
        <p:nvSpPr>
          <p:cNvPr id="8" name="Alatunnisteen paikkamerkki 4">
            <a:extLst>
              <a:ext uri="{FF2B5EF4-FFF2-40B4-BE49-F238E27FC236}">
                <a16:creationId xmlns:a16="http://schemas.microsoft.com/office/drawing/2014/main" id="{B9403A12-897E-4089-8369-E6BFF89F48EA}"/>
              </a:ext>
            </a:extLst>
          </p:cNvPr>
          <p:cNvSpPr>
            <a:spLocks noGrp="1"/>
          </p:cNvSpPr>
          <p:nvPr>
            <p:ph type="ftr" sz="quarter" idx="3"/>
          </p:nvPr>
        </p:nvSpPr>
        <p:spPr>
          <a:xfrm>
            <a:off x="1452577" y="6492875"/>
            <a:ext cx="4114800" cy="365125"/>
          </a:xfrm>
          <a:prstGeom prst="rect">
            <a:avLst/>
          </a:prstGeom>
        </p:spPr>
        <p:txBody>
          <a:bodyPr vert="horz" lIns="91440" tIns="45720" rIns="91440" bIns="45720" rtlCol="0" anchor="ctr"/>
          <a:lstStyle>
            <a:lvl1pPr algn="l">
              <a:defRPr sz="800">
                <a:solidFill>
                  <a:schemeClr val="tx1"/>
                </a:solidFill>
              </a:defRPr>
            </a:lvl1pPr>
          </a:lstStyle>
          <a:p>
            <a:endParaRPr lang="fi-FI" dirty="0"/>
          </a:p>
        </p:txBody>
      </p:sp>
      <p:sp>
        <p:nvSpPr>
          <p:cNvPr id="9" name="Dian numeron paikkamerkki 5">
            <a:extLst>
              <a:ext uri="{FF2B5EF4-FFF2-40B4-BE49-F238E27FC236}">
                <a16:creationId xmlns:a16="http://schemas.microsoft.com/office/drawing/2014/main" id="{0492F8E3-A9A6-45A0-A579-57440BA30C01}"/>
              </a:ext>
            </a:extLst>
          </p:cNvPr>
          <p:cNvSpPr>
            <a:spLocks noGrp="1"/>
          </p:cNvSpPr>
          <p:nvPr>
            <p:ph type="sldNum" sz="quarter" idx="4"/>
          </p:nvPr>
        </p:nvSpPr>
        <p:spPr>
          <a:xfrm>
            <a:off x="0" y="6492875"/>
            <a:ext cx="485775" cy="365125"/>
          </a:xfrm>
          <a:prstGeom prst="rect">
            <a:avLst/>
          </a:prstGeom>
        </p:spPr>
        <p:txBody>
          <a:bodyPr vert="horz" lIns="91440" tIns="45720" rIns="91440" bIns="45720" rtlCol="0" anchor="ctr"/>
          <a:lstStyle>
            <a:lvl1pPr algn="r">
              <a:defRPr sz="800">
                <a:solidFill>
                  <a:schemeClr val="tx1"/>
                </a:solidFill>
              </a:defRPr>
            </a:lvl1pPr>
          </a:lstStyle>
          <a:p>
            <a:fld id="{DF0DF934-E0DA-478D-945B-62B2117763CC}" type="slidenum">
              <a:rPr lang="fi-FI" smtClean="0"/>
              <a:pPr/>
              <a:t>‹#›</a:t>
            </a:fld>
            <a:r>
              <a:rPr lang="fi-FI" dirty="0"/>
              <a:t> </a:t>
            </a:r>
          </a:p>
        </p:txBody>
      </p:sp>
    </p:spTree>
    <p:extLst>
      <p:ext uri="{BB962C8B-B14F-4D97-AF65-F5344CB8AC3E}">
        <p14:creationId xmlns:p14="http://schemas.microsoft.com/office/powerpoint/2010/main" val="429438401"/>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Lst>
  <p:hf hdr="0" ftr="0"/>
  <p:txStyles>
    <p:titleStyle>
      <a:lvl1pPr algn="l" defTabSz="914400" rtl="0" eaLnBrk="1" latinLnBrk="0" hangingPunct="1">
        <a:lnSpc>
          <a:spcPct val="90000"/>
        </a:lnSpc>
        <a:spcBef>
          <a:spcPct val="0"/>
        </a:spcBef>
        <a:buNone/>
        <a:defRPr sz="4400" b="0" kern="1200">
          <a:solidFill>
            <a:srgbClr val="00559F"/>
          </a:solidFill>
          <a:latin typeface="Georgia" panose="02040502050405020303" pitchFamily="18" charset="0"/>
          <a:ea typeface="+mj-ea"/>
          <a:cs typeface="+mj-cs"/>
        </a:defRPr>
      </a:lvl1pPr>
    </p:titleStyle>
    <p:bodyStyle>
      <a:lvl1pPr marL="285750" indent="-285750" algn="l" defTabSz="914400" rtl="0" eaLnBrk="1" latinLnBrk="0" hangingPunct="1">
        <a:lnSpc>
          <a:spcPct val="100000"/>
        </a:lnSpc>
        <a:spcBef>
          <a:spcPts val="1000"/>
        </a:spcBef>
        <a:buClr>
          <a:schemeClr val="accent1"/>
        </a:buClr>
        <a:buFontTx/>
        <a:buBlip>
          <a:blip r:embed="rId8"/>
        </a:buBlip>
        <a:defRPr sz="2000" kern="1200" baseline="0">
          <a:solidFill>
            <a:schemeClr val="tx1"/>
          </a:solidFill>
          <a:latin typeface="+mn-lt"/>
          <a:ea typeface="+mn-ea"/>
          <a:cs typeface="+mn-cs"/>
        </a:defRPr>
      </a:lvl1pPr>
      <a:lvl2pPr marL="742950" indent="-285750" algn="l" defTabSz="914400" rtl="0" eaLnBrk="1" latinLnBrk="0" hangingPunct="1">
        <a:lnSpc>
          <a:spcPct val="100000"/>
        </a:lnSpc>
        <a:spcBef>
          <a:spcPts val="500"/>
        </a:spcBef>
        <a:buClr>
          <a:schemeClr val="accent1"/>
        </a:buClr>
        <a:buFontTx/>
        <a:buBlip>
          <a:blip r:embed="rId8"/>
        </a:buBlip>
        <a:defRPr sz="1800" kern="1200" baseline="0">
          <a:solidFill>
            <a:schemeClr val="tx1"/>
          </a:solidFill>
          <a:latin typeface="+mn-lt"/>
          <a:ea typeface="+mn-ea"/>
          <a:cs typeface="+mn-cs"/>
        </a:defRPr>
      </a:lvl2pPr>
      <a:lvl3pPr marL="1085850" indent="-171450" algn="l" defTabSz="914400" rtl="0" eaLnBrk="1" latinLnBrk="0" hangingPunct="1">
        <a:lnSpc>
          <a:spcPct val="100000"/>
        </a:lnSpc>
        <a:spcBef>
          <a:spcPts val="500"/>
        </a:spcBef>
        <a:buClr>
          <a:schemeClr val="accent1"/>
        </a:buClr>
        <a:buFontTx/>
        <a:buBlip>
          <a:blip r:embed="rId8"/>
        </a:buBlip>
        <a:defRPr sz="1600" kern="1200" baseline="0">
          <a:solidFill>
            <a:schemeClr val="tx1"/>
          </a:solidFill>
          <a:latin typeface="+mn-lt"/>
          <a:ea typeface="+mn-ea"/>
          <a:cs typeface="+mn-cs"/>
        </a:defRPr>
      </a:lvl3pPr>
      <a:lvl4pPr marL="1543050" indent="-171450" algn="l" defTabSz="914400" rtl="0" eaLnBrk="1" latinLnBrk="0" hangingPunct="1">
        <a:lnSpc>
          <a:spcPct val="100000"/>
        </a:lnSpc>
        <a:spcBef>
          <a:spcPts val="500"/>
        </a:spcBef>
        <a:buClr>
          <a:schemeClr val="accent1"/>
        </a:buClr>
        <a:buFontTx/>
        <a:buBlip>
          <a:blip r:embed="rId8"/>
        </a:buBlip>
        <a:defRPr sz="1400" kern="1200" baseline="0">
          <a:solidFill>
            <a:schemeClr val="tx1"/>
          </a:solidFill>
          <a:latin typeface="+mn-lt"/>
          <a:ea typeface="+mn-ea"/>
          <a:cs typeface="+mn-cs"/>
        </a:defRPr>
      </a:lvl4pPr>
      <a:lvl5pPr marL="2000250" indent="-171450" algn="l" defTabSz="914400" rtl="0" eaLnBrk="1" latinLnBrk="0" hangingPunct="1">
        <a:lnSpc>
          <a:spcPct val="100000"/>
        </a:lnSpc>
        <a:spcBef>
          <a:spcPts val="500"/>
        </a:spcBef>
        <a:buClr>
          <a:schemeClr val="accent1"/>
        </a:buClr>
        <a:buFontTx/>
        <a:buBlip>
          <a:blip r:embed="rId8"/>
        </a:buBlip>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4A44C905-A6FF-41F3-AFDC-C497131393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BEB1FB33-0CE5-418C-B7AD-0ADF5AB685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7" name="Päivämäärän paikkamerkki 3">
            <a:extLst>
              <a:ext uri="{FF2B5EF4-FFF2-40B4-BE49-F238E27FC236}">
                <a16:creationId xmlns:a16="http://schemas.microsoft.com/office/drawing/2014/main" id="{3E555FE1-4BA9-4763-B3B2-464D6F30D4CE}"/>
              </a:ext>
            </a:extLst>
          </p:cNvPr>
          <p:cNvSpPr>
            <a:spLocks noGrp="1"/>
          </p:cNvSpPr>
          <p:nvPr>
            <p:ph type="dt" sz="half" idx="2"/>
          </p:nvPr>
        </p:nvSpPr>
        <p:spPr>
          <a:xfrm>
            <a:off x="530176" y="6492875"/>
            <a:ext cx="878000" cy="365125"/>
          </a:xfrm>
          <a:prstGeom prst="rect">
            <a:avLst/>
          </a:prstGeom>
        </p:spPr>
        <p:txBody>
          <a:bodyPr vert="horz" lIns="91440" tIns="45720" rIns="91440" bIns="45720" rtlCol="0" anchor="ctr"/>
          <a:lstStyle>
            <a:lvl1pPr algn="l">
              <a:defRPr sz="800">
                <a:solidFill>
                  <a:schemeClr val="tx1"/>
                </a:solidFill>
              </a:defRPr>
            </a:lvl1pPr>
          </a:lstStyle>
          <a:p>
            <a:pPr algn="l"/>
            <a:fld id="{A3122C40-75AC-41EE-B4EB-95249D2FB2EE}" type="datetime1">
              <a:rPr lang="fi-FI" smtClean="0"/>
              <a:pPr algn="l"/>
              <a:t>16.2.2021</a:t>
            </a:fld>
            <a:endParaRPr lang="fi-FI" dirty="0"/>
          </a:p>
        </p:txBody>
      </p:sp>
      <p:sp>
        <p:nvSpPr>
          <p:cNvPr id="8" name="Alatunnisteen paikkamerkki 4">
            <a:extLst>
              <a:ext uri="{FF2B5EF4-FFF2-40B4-BE49-F238E27FC236}">
                <a16:creationId xmlns:a16="http://schemas.microsoft.com/office/drawing/2014/main" id="{A468C3A6-B331-4295-BEDB-D1FC10D76FC6}"/>
              </a:ext>
            </a:extLst>
          </p:cNvPr>
          <p:cNvSpPr>
            <a:spLocks noGrp="1"/>
          </p:cNvSpPr>
          <p:nvPr>
            <p:ph type="ftr" sz="quarter" idx="3"/>
          </p:nvPr>
        </p:nvSpPr>
        <p:spPr>
          <a:xfrm>
            <a:off x="1452577" y="6492875"/>
            <a:ext cx="4114800" cy="365125"/>
          </a:xfrm>
          <a:prstGeom prst="rect">
            <a:avLst/>
          </a:prstGeom>
        </p:spPr>
        <p:txBody>
          <a:bodyPr vert="horz" lIns="91440" tIns="45720" rIns="91440" bIns="45720" rtlCol="0" anchor="ctr"/>
          <a:lstStyle>
            <a:lvl1pPr algn="l">
              <a:defRPr sz="800">
                <a:solidFill>
                  <a:schemeClr val="tx1"/>
                </a:solidFill>
              </a:defRPr>
            </a:lvl1pPr>
          </a:lstStyle>
          <a:p>
            <a:endParaRPr lang="fi-FI" dirty="0"/>
          </a:p>
        </p:txBody>
      </p:sp>
      <p:sp>
        <p:nvSpPr>
          <p:cNvPr id="9" name="Dian numeron paikkamerkki 5">
            <a:extLst>
              <a:ext uri="{FF2B5EF4-FFF2-40B4-BE49-F238E27FC236}">
                <a16:creationId xmlns:a16="http://schemas.microsoft.com/office/drawing/2014/main" id="{F590DA5E-80EB-4912-905A-8F85CAE72F12}"/>
              </a:ext>
            </a:extLst>
          </p:cNvPr>
          <p:cNvSpPr>
            <a:spLocks noGrp="1"/>
          </p:cNvSpPr>
          <p:nvPr>
            <p:ph type="sldNum" sz="quarter" idx="4"/>
          </p:nvPr>
        </p:nvSpPr>
        <p:spPr>
          <a:xfrm>
            <a:off x="0" y="6492875"/>
            <a:ext cx="485775" cy="365125"/>
          </a:xfrm>
          <a:prstGeom prst="rect">
            <a:avLst/>
          </a:prstGeom>
        </p:spPr>
        <p:txBody>
          <a:bodyPr vert="horz" lIns="91440" tIns="45720" rIns="91440" bIns="45720" rtlCol="0" anchor="ctr"/>
          <a:lstStyle>
            <a:lvl1pPr algn="r">
              <a:defRPr sz="800">
                <a:solidFill>
                  <a:schemeClr val="tx1"/>
                </a:solidFill>
              </a:defRPr>
            </a:lvl1pPr>
          </a:lstStyle>
          <a:p>
            <a:fld id="{DF0DF934-E0DA-478D-945B-62B2117763CC}" type="slidenum">
              <a:rPr lang="fi-FI" smtClean="0"/>
              <a:pPr/>
              <a:t>‹#›</a:t>
            </a:fld>
            <a:r>
              <a:rPr lang="fi-FI" dirty="0"/>
              <a:t> </a:t>
            </a:r>
          </a:p>
        </p:txBody>
      </p:sp>
    </p:spTree>
    <p:extLst>
      <p:ext uri="{BB962C8B-B14F-4D97-AF65-F5344CB8AC3E}">
        <p14:creationId xmlns:p14="http://schemas.microsoft.com/office/powerpoint/2010/main" val="3263621238"/>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Lst>
  <p:hf hdr="0" ftr="0"/>
  <p:txStyles>
    <p:titleStyle>
      <a:lvl1pPr algn="l" defTabSz="914400" rtl="0" eaLnBrk="1" latinLnBrk="0" hangingPunct="1">
        <a:lnSpc>
          <a:spcPct val="90000"/>
        </a:lnSpc>
        <a:spcBef>
          <a:spcPct val="0"/>
        </a:spcBef>
        <a:buNone/>
        <a:defRPr sz="4000" b="0" kern="1200" baseline="0">
          <a:solidFill>
            <a:srgbClr val="00559F"/>
          </a:solidFill>
          <a:latin typeface="Georgia" panose="02040502050405020303" pitchFamily="18" charset="0"/>
          <a:ea typeface="+mj-ea"/>
          <a:cs typeface="+mj-cs"/>
        </a:defRPr>
      </a:lvl1pPr>
    </p:titleStyle>
    <p:bodyStyle>
      <a:lvl1pPr marL="285750" indent="-285750" algn="l" defTabSz="914400" rtl="0" eaLnBrk="1" latinLnBrk="0" hangingPunct="1">
        <a:lnSpc>
          <a:spcPct val="100000"/>
        </a:lnSpc>
        <a:spcBef>
          <a:spcPts val="1000"/>
        </a:spcBef>
        <a:buClr>
          <a:schemeClr val="accent1"/>
        </a:buClr>
        <a:buFontTx/>
        <a:buBlip>
          <a:blip r:embed="rId6"/>
        </a:buBlip>
        <a:defRPr sz="1600" kern="1200">
          <a:solidFill>
            <a:schemeClr val="tx1"/>
          </a:solidFill>
          <a:latin typeface="+mn-lt"/>
          <a:ea typeface="+mn-ea"/>
          <a:cs typeface="+mn-cs"/>
        </a:defRPr>
      </a:lvl1pPr>
      <a:lvl2pPr marL="742950" indent="-285750" algn="l" defTabSz="914400" rtl="0" eaLnBrk="1" latinLnBrk="0" hangingPunct="1">
        <a:lnSpc>
          <a:spcPct val="100000"/>
        </a:lnSpc>
        <a:spcBef>
          <a:spcPts val="500"/>
        </a:spcBef>
        <a:buClr>
          <a:schemeClr val="accent1"/>
        </a:buClr>
        <a:buFontTx/>
        <a:buBlip>
          <a:blip r:embed="rId6"/>
        </a:buBlip>
        <a:defRPr sz="1400" kern="1200">
          <a:solidFill>
            <a:schemeClr val="tx1"/>
          </a:solidFill>
          <a:latin typeface="+mn-lt"/>
          <a:ea typeface="+mn-ea"/>
          <a:cs typeface="+mn-cs"/>
        </a:defRPr>
      </a:lvl2pPr>
      <a:lvl3pPr marL="1085850" indent="-171450" algn="l" defTabSz="914400" rtl="0" eaLnBrk="1" latinLnBrk="0" hangingPunct="1">
        <a:lnSpc>
          <a:spcPct val="100000"/>
        </a:lnSpc>
        <a:spcBef>
          <a:spcPts val="500"/>
        </a:spcBef>
        <a:buClr>
          <a:schemeClr val="accent1"/>
        </a:buClr>
        <a:buFontTx/>
        <a:buBlip>
          <a:blip r:embed="rId6"/>
        </a:buBlip>
        <a:defRPr sz="1200" kern="1200">
          <a:solidFill>
            <a:schemeClr val="tx1"/>
          </a:solidFill>
          <a:latin typeface="+mn-lt"/>
          <a:ea typeface="+mn-ea"/>
          <a:cs typeface="+mn-cs"/>
        </a:defRPr>
      </a:lvl3pPr>
      <a:lvl4pPr marL="1543050" indent="-171450" algn="l" defTabSz="914400" rtl="0" eaLnBrk="1" latinLnBrk="0" hangingPunct="1">
        <a:lnSpc>
          <a:spcPct val="100000"/>
        </a:lnSpc>
        <a:spcBef>
          <a:spcPts val="500"/>
        </a:spcBef>
        <a:buClr>
          <a:schemeClr val="accent1"/>
        </a:buClr>
        <a:buFontTx/>
        <a:buBlip>
          <a:blip r:embed="rId6"/>
        </a:buBlip>
        <a:defRPr sz="1100" kern="1200">
          <a:solidFill>
            <a:schemeClr val="tx1"/>
          </a:solidFill>
          <a:latin typeface="+mn-lt"/>
          <a:ea typeface="+mn-ea"/>
          <a:cs typeface="+mn-cs"/>
        </a:defRPr>
      </a:lvl4pPr>
      <a:lvl5pPr marL="2000250" indent="-171450" algn="l" defTabSz="914400" rtl="0" eaLnBrk="1" latinLnBrk="0" hangingPunct="1">
        <a:lnSpc>
          <a:spcPct val="100000"/>
        </a:lnSpc>
        <a:spcBef>
          <a:spcPts val="500"/>
        </a:spcBef>
        <a:buClr>
          <a:schemeClr val="accent1"/>
        </a:buClr>
        <a:buFontTx/>
        <a:buBlip>
          <a:blip r:embed="rId6"/>
        </a:buBlip>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07A96363-DAAA-444B-86FB-874F910DD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1406984-8C01-4947-9702-3BCB1DDD42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CC9D05-6C4B-F740-ABB2-7B19EAAFE4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D76EE-E862-6F46-AC60-E12F478AE61C}" type="datetime1">
              <a:rPr lang="sv-SE" smtClean="0"/>
              <a:t>2021-02-16</a:t>
            </a:fld>
            <a:endParaRPr lang="sv-SE"/>
          </a:p>
        </p:txBody>
      </p:sp>
      <p:sp>
        <p:nvSpPr>
          <p:cNvPr id="5" name="Platshållare för sidfot 4">
            <a:extLst>
              <a:ext uri="{FF2B5EF4-FFF2-40B4-BE49-F238E27FC236}">
                <a16:creationId xmlns:a16="http://schemas.microsoft.com/office/drawing/2014/main" id="{309C89E6-1521-534D-8ABB-086B37EC0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F0F70B-F366-8E4A-B3AF-2DD4D54176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FDF7D-CF0A-3A4C-BEDF-37C9FEB99374}" type="slidenum">
              <a:rPr lang="sv-SE" smtClean="0"/>
              <a:t>‹#›</a:t>
            </a:fld>
            <a:endParaRPr lang="sv-SE"/>
          </a:p>
        </p:txBody>
      </p:sp>
    </p:spTree>
    <p:extLst>
      <p:ext uri="{BB962C8B-B14F-4D97-AF65-F5344CB8AC3E}">
        <p14:creationId xmlns:p14="http://schemas.microsoft.com/office/powerpoint/2010/main" val="20314123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77.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8.xml"/><Relationship Id="rId1" Type="http://schemas.openxmlformats.org/officeDocument/2006/relationships/slideLayout" Target="../slideLayouts/slideLayout77.xml"/><Relationship Id="rId5" Type="http://schemas.openxmlformats.org/officeDocument/2006/relationships/image" Target="../media/image4.sv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77.xml"/><Relationship Id="rId5" Type="http://schemas.openxmlformats.org/officeDocument/2006/relationships/image" Target="../media/image4.sv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0.xml"/><Relationship Id="rId1" Type="http://schemas.openxmlformats.org/officeDocument/2006/relationships/slideLayout" Target="../slideLayouts/slideLayout83.xml"/><Relationship Id="rId4"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6.jpg"/><Relationship Id="rId1" Type="http://schemas.openxmlformats.org/officeDocument/2006/relationships/slideLayout" Target="../slideLayouts/slideLayout77.xml"/><Relationship Id="rId5" Type="http://schemas.openxmlformats.org/officeDocument/2006/relationships/image" Target="../media/image8.sv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8.jpeg"/><Relationship Id="rId1" Type="http://schemas.openxmlformats.org/officeDocument/2006/relationships/slideLayout" Target="../slideLayouts/slideLayout77.xml"/><Relationship Id="rId5" Type="http://schemas.openxmlformats.org/officeDocument/2006/relationships/image" Target="../media/image11.sv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77.xml"/><Relationship Id="rId5" Type="http://schemas.openxmlformats.org/officeDocument/2006/relationships/image" Target="../media/image33.jpg"/><Relationship Id="rId4" Type="http://schemas.openxmlformats.org/officeDocument/2006/relationships/image" Target="../media/image14.svg"/></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7.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83.xml"/><Relationship Id="rId5" Type="http://schemas.openxmlformats.org/officeDocument/2006/relationships/hyperlink" Target="mailto:lisa.hemph@arbetsformedlingen.se" TargetMode="External"/><Relationship Id="rId4" Type="http://schemas.openxmlformats.org/officeDocument/2006/relationships/hyperlink" Target="mailto:rebecca.filis@skatteverket.se"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WELCOME BACK!</a:t>
            </a:r>
            <a:br>
              <a:rPr lang="sv-SE" dirty="0" smtClean="0"/>
            </a:br>
            <a:r>
              <a:rPr lang="sv-SE" dirty="0"/>
              <a:t>	</a:t>
            </a:r>
            <a:r>
              <a:rPr lang="sv-SE" dirty="0" smtClean="0"/>
              <a:t>			         </a:t>
            </a:r>
            <a:r>
              <a:rPr lang="sv-SE" b="1" dirty="0" smtClean="0"/>
              <a:t>AFTERNOON </a:t>
            </a:r>
            <a:r>
              <a:rPr lang="sv-SE" b="1" dirty="0"/>
              <a:t>AGENDA</a:t>
            </a:r>
            <a:endParaRPr lang="en-GB" b="1" dirty="0"/>
          </a:p>
        </p:txBody>
      </p:sp>
      <p:sp>
        <p:nvSpPr>
          <p:cNvPr id="3" name="Platshållare för innehåll 2"/>
          <p:cNvSpPr>
            <a:spLocks noGrp="1"/>
          </p:cNvSpPr>
          <p:nvPr>
            <p:ph sz="half" idx="1"/>
          </p:nvPr>
        </p:nvSpPr>
        <p:spPr/>
        <p:txBody>
          <a:bodyPr>
            <a:normAutofit lnSpcReduction="10000"/>
          </a:bodyPr>
          <a:lstStyle/>
          <a:p>
            <a:pPr marL="0" indent="0">
              <a:buNone/>
            </a:pPr>
            <a:r>
              <a:rPr lang="en-GB" dirty="0" smtClean="0"/>
              <a:t>13.00 </a:t>
            </a:r>
            <a:r>
              <a:rPr lang="en-GB" dirty="0"/>
              <a:t>– 14.00</a:t>
            </a:r>
          </a:p>
          <a:p>
            <a:pPr marL="0" indent="0">
              <a:buNone/>
            </a:pPr>
            <a:r>
              <a:rPr lang="en-GB" b="1" i="1" dirty="0"/>
              <a:t>Lessons learned until now – labour inspectorates</a:t>
            </a:r>
            <a:endParaRPr lang="en-GB" dirty="0"/>
          </a:p>
          <a:p>
            <a:pPr marL="0" indent="0">
              <a:buNone/>
            </a:pPr>
            <a:r>
              <a:rPr lang="en-GB" i="1" dirty="0"/>
              <a:t>What are the specific challenges regarding GIG for labour inspectorates</a:t>
            </a:r>
            <a:r>
              <a:rPr lang="en-GB" i="1" dirty="0" smtClean="0"/>
              <a:t>?</a:t>
            </a:r>
          </a:p>
          <a:p>
            <a:pPr marL="0" indent="0">
              <a:buNone/>
            </a:pPr>
            <a:endParaRPr lang="en-GB" dirty="0"/>
          </a:p>
          <a:p>
            <a:pPr lvl="0">
              <a:buFont typeface="Wingdings" panose="05000000000000000000" pitchFamily="2" charset="2"/>
              <a:buChar char="Ø"/>
            </a:pPr>
            <a:r>
              <a:rPr lang="en-GB" i="1" dirty="0" smtClean="0"/>
              <a:t>Iceland </a:t>
            </a:r>
            <a:endParaRPr lang="en-GB" dirty="0"/>
          </a:p>
          <a:p>
            <a:pPr lvl="0">
              <a:buFont typeface="Wingdings" panose="05000000000000000000" pitchFamily="2" charset="2"/>
              <a:buChar char="Ø"/>
            </a:pPr>
            <a:r>
              <a:rPr lang="en-GB" i="1" dirty="0"/>
              <a:t>Finland </a:t>
            </a:r>
            <a:endParaRPr lang="en-GB" dirty="0"/>
          </a:p>
          <a:p>
            <a:pPr lvl="0">
              <a:buFont typeface="Wingdings" panose="05000000000000000000" pitchFamily="2" charset="2"/>
              <a:buChar char="Ø"/>
            </a:pPr>
            <a:r>
              <a:rPr lang="en-GB" i="1" dirty="0"/>
              <a:t>Sweden </a:t>
            </a:r>
            <a:endParaRPr lang="en-GB" dirty="0"/>
          </a:p>
          <a:p>
            <a:pPr marL="0" indent="0">
              <a:buNone/>
            </a:pPr>
            <a:r>
              <a:rPr lang="en-GB" i="1" dirty="0"/>
              <a:t> </a:t>
            </a:r>
            <a:endParaRPr lang="en-GB" dirty="0"/>
          </a:p>
        </p:txBody>
      </p:sp>
      <p:sp>
        <p:nvSpPr>
          <p:cNvPr id="4" name="Platshållare för innehåll 3"/>
          <p:cNvSpPr>
            <a:spLocks noGrp="1"/>
          </p:cNvSpPr>
          <p:nvPr>
            <p:ph sz="half" idx="2"/>
          </p:nvPr>
        </p:nvSpPr>
        <p:spPr/>
        <p:txBody>
          <a:bodyPr>
            <a:normAutofit lnSpcReduction="10000"/>
          </a:bodyPr>
          <a:lstStyle/>
          <a:p>
            <a:pPr marL="0" indent="0">
              <a:buNone/>
            </a:pPr>
            <a:r>
              <a:rPr lang="en-GB" dirty="0"/>
              <a:t>14.00 – 14.40</a:t>
            </a:r>
          </a:p>
          <a:p>
            <a:pPr marL="0" indent="0">
              <a:buNone/>
            </a:pPr>
            <a:r>
              <a:rPr lang="en-GB" b="1" dirty="0"/>
              <a:t>Short break and work </a:t>
            </a:r>
            <a:r>
              <a:rPr lang="en-GB" b="1" dirty="0" smtClean="0"/>
              <a:t>shop</a:t>
            </a:r>
          </a:p>
          <a:p>
            <a:pPr marL="0" indent="0">
              <a:buNone/>
            </a:pPr>
            <a:r>
              <a:rPr lang="en-GB" b="1" dirty="0" smtClean="0"/>
              <a:t>– </a:t>
            </a:r>
            <a:r>
              <a:rPr lang="en-GB" b="1" dirty="0"/>
              <a:t>country wise </a:t>
            </a:r>
            <a:endParaRPr lang="en-GB" dirty="0"/>
          </a:p>
          <a:p>
            <a:pPr marL="0" indent="0">
              <a:buNone/>
            </a:pPr>
            <a:r>
              <a:rPr lang="en-GB" dirty="0"/>
              <a:t>Conclusions to be put down in writing</a:t>
            </a:r>
          </a:p>
          <a:p>
            <a:pPr marL="0" indent="0">
              <a:buNone/>
            </a:pPr>
            <a:r>
              <a:rPr lang="en-GB" dirty="0"/>
              <a:t> </a:t>
            </a:r>
          </a:p>
          <a:p>
            <a:pPr marL="0" indent="0">
              <a:buNone/>
            </a:pPr>
            <a:r>
              <a:rPr lang="en-GB" dirty="0"/>
              <a:t>14.40 – 15.20</a:t>
            </a:r>
          </a:p>
          <a:p>
            <a:pPr marL="0" indent="0">
              <a:buNone/>
            </a:pPr>
            <a:r>
              <a:rPr lang="en-GB" b="1" dirty="0"/>
              <a:t>Reconvene and each country presents their </a:t>
            </a:r>
            <a:r>
              <a:rPr lang="en-GB" b="1" dirty="0" smtClean="0"/>
              <a:t>findings</a:t>
            </a:r>
          </a:p>
          <a:p>
            <a:pPr marL="0" indent="0">
              <a:buNone/>
            </a:pPr>
            <a:endParaRPr lang="en-GB" b="1" dirty="0"/>
          </a:p>
          <a:p>
            <a:pPr marL="0" indent="0">
              <a:buNone/>
            </a:pPr>
            <a:r>
              <a:rPr lang="en-GB" dirty="0" smtClean="0"/>
              <a:t>15.20 </a:t>
            </a:r>
            <a:r>
              <a:rPr lang="en-GB" dirty="0"/>
              <a:t>– 15.30</a:t>
            </a:r>
          </a:p>
          <a:p>
            <a:pPr marL="0" indent="0">
              <a:buNone/>
            </a:pPr>
            <a:r>
              <a:rPr lang="en-GB" b="1" dirty="0"/>
              <a:t>Summing up and final remarks</a:t>
            </a:r>
            <a:endParaRPr lang="en-GB" dirty="0"/>
          </a:p>
          <a:p>
            <a:endParaRPr lang="en-GB" dirty="0"/>
          </a:p>
        </p:txBody>
      </p:sp>
      <p:sp>
        <p:nvSpPr>
          <p:cNvPr id="5" name="Platshållare för bildnumm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8ABE98-AF51-4668-9AFC-A7A943B93C08}" type="slidenum">
              <a:rPr kumimoji="0" lang="sv-SE" sz="2800" b="0" i="0" u="none" strike="noStrike" kern="1200" cap="none" spc="0" normalizeH="0" baseline="0" noProof="0" smtClean="0">
                <a:ln>
                  <a:noFill/>
                </a:ln>
                <a:solidFill>
                  <a:prstClr val="white">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sv-SE" sz="2800" b="0" i="0" u="none" strike="noStrike" kern="1200" cap="none" spc="0" normalizeH="0" baseline="0" noProof="0" dirty="0">
              <a:ln>
                <a:noFill/>
              </a:ln>
              <a:solidFill>
                <a:prstClr val="white">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730177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5047FB-D7DF-488C-BC8A-F5F5246DBF27}"/>
              </a:ext>
            </a:extLst>
          </p:cNvPr>
          <p:cNvSpPr>
            <a:spLocks noGrp="1"/>
          </p:cNvSpPr>
          <p:nvPr>
            <p:ph type="title"/>
          </p:nvPr>
        </p:nvSpPr>
        <p:spPr>
          <a:xfrm>
            <a:off x="5291328" y="701041"/>
            <a:ext cx="6394704" cy="530860"/>
          </a:xfrm>
        </p:spPr>
        <p:txBody>
          <a:bodyPr>
            <a:normAutofit/>
          </a:bodyPr>
          <a:lstStyle/>
          <a:p>
            <a:r>
              <a:rPr lang="fi-FI" sz="3200" b="1" dirty="0"/>
              <a:t>Case </a:t>
            </a:r>
            <a:r>
              <a:rPr lang="fi-FI" sz="3200" b="1" dirty="0" err="1"/>
              <a:t>example</a:t>
            </a:r>
            <a:r>
              <a:rPr lang="fi-FI" sz="3200" b="1" dirty="0"/>
              <a:t>: food </a:t>
            </a:r>
            <a:r>
              <a:rPr lang="fi-FI" sz="3200" b="1" dirty="0" err="1"/>
              <a:t>couriers</a:t>
            </a:r>
            <a:endParaRPr lang="fi-FI" sz="3200" b="1" dirty="0"/>
          </a:p>
        </p:txBody>
      </p:sp>
      <p:sp>
        <p:nvSpPr>
          <p:cNvPr id="3" name="Tekstin paikkamerkki 2">
            <a:extLst>
              <a:ext uri="{FF2B5EF4-FFF2-40B4-BE49-F238E27FC236}">
                <a16:creationId xmlns:a16="http://schemas.microsoft.com/office/drawing/2014/main" id="{7F037AFD-3E14-41C2-8D07-EB2339DE2590}"/>
              </a:ext>
            </a:extLst>
          </p:cNvPr>
          <p:cNvSpPr>
            <a:spLocks noGrp="1"/>
          </p:cNvSpPr>
          <p:nvPr>
            <p:ph type="body" sz="quarter" idx="13"/>
          </p:nvPr>
        </p:nvSpPr>
        <p:spPr>
          <a:xfrm>
            <a:off x="5291327" y="1574801"/>
            <a:ext cx="6394704" cy="4156074"/>
          </a:xfrm>
        </p:spPr>
        <p:txBody>
          <a:bodyPr>
            <a:normAutofit fontScale="85000" lnSpcReduction="20000"/>
          </a:bodyPr>
          <a:lstStyle/>
          <a:p>
            <a:r>
              <a:rPr lang="fi-FI" sz="2200" dirty="0" err="1"/>
              <a:t>Several</a:t>
            </a:r>
            <a:r>
              <a:rPr lang="fi-FI" sz="2200" dirty="0"/>
              <a:t> </a:t>
            </a:r>
            <a:r>
              <a:rPr lang="fi-FI" sz="2200" dirty="0" err="1"/>
              <a:t>reports</a:t>
            </a:r>
            <a:r>
              <a:rPr lang="fi-FI" sz="2200" dirty="0"/>
              <a:t> </a:t>
            </a:r>
            <a:r>
              <a:rPr lang="fi-FI" sz="2200" dirty="0" err="1"/>
              <a:t>from</a:t>
            </a:r>
            <a:r>
              <a:rPr lang="fi-FI" sz="2200" dirty="0"/>
              <a:t> </a:t>
            </a:r>
            <a:r>
              <a:rPr lang="fi-FI" sz="2200" dirty="0" err="1"/>
              <a:t>other</a:t>
            </a:r>
            <a:r>
              <a:rPr lang="fi-FI" sz="2200" dirty="0"/>
              <a:t> </a:t>
            </a:r>
            <a:r>
              <a:rPr lang="fi-FI" sz="2200" dirty="0" err="1"/>
              <a:t>authorities</a:t>
            </a:r>
            <a:r>
              <a:rPr lang="fi-FI" sz="2200" dirty="0"/>
              <a:t> to LI of Southern Finland </a:t>
            </a:r>
            <a:r>
              <a:rPr lang="fi-FI" sz="2200" dirty="0" err="1"/>
              <a:t>about</a:t>
            </a:r>
            <a:r>
              <a:rPr lang="fi-FI" sz="2200" dirty="0"/>
              <a:t> </a:t>
            </a:r>
            <a:r>
              <a:rPr lang="fi-FI" sz="2200" dirty="0" err="1"/>
              <a:t>foreign</a:t>
            </a:r>
            <a:r>
              <a:rPr lang="fi-FI" sz="2200" dirty="0"/>
              <a:t> food </a:t>
            </a:r>
            <a:r>
              <a:rPr lang="fi-FI" sz="2200" dirty="0" err="1"/>
              <a:t>couriers</a:t>
            </a:r>
            <a:r>
              <a:rPr lang="fi-FI" sz="2200" dirty="0"/>
              <a:t> </a:t>
            </a:r>
            <a:r>
              <a:rPr lang="fi-FI" sz="2200" dirty="0" err="1"/>
              <a:t>without</a:t>
            </a:r>
            <a:r>
              <a:rPr lang="fi-FI" sz="2200" dirty="0"/>
              <a:t> </a:t>
            </a:r>
            <a:r>
              <a:rPr lang="fi-FI" sz="2200" dirty="0" err="1"/>
              <a:t>any</a:t>
            </a:r>
            <a:r>
              <a:rPr lang="fi-FI" sz="2200" dirty="0"/>
              <a:t> permit to </a:t>
            </a:r>
            <a:r>
              <a:rPr lang="fi-FI" sz="2200" dirty="0" err="1"/>
              <a:t>work</a:t>
            </a:r>
            <a:r>
              <a:rPr lang="fi-FI" sz="2200" dirty="0"/>
              <a:t> and </a:t>
            </a:r>
            <a:r>
              <a:rPr lang="fi-FI" sz="2200" dirty="0" err="1"/>
              <a:t>reside</a:t>
            </a:r>
            <a:r>
              <a:rPr lang="fi-FI" sz="2200" dirty="0"/>
              <a:t> in Finland</a:t>
            </a:r>
          </a:p>
          <a:p>
            <a:pPr marL="0" indent="0">
              <a:buNone/>
            </a:pPr>
            <a:endParaRPr lang="fi-FI" dirty="0"/>
          </a:p>
          <a:p>
            <a:r>
              <a:rPr lang="fi-FI" sz="2200" dirty="0"/>
              <a:t>Labour </a:t>
            </a:r>
            <a:r>
              <a:rPr lang="fi-FI" sz="2200" dirty="0" err="1"/>
              <a:t>legislation</a:t>
            </a:r>
            <a:r>
              <a:rPr lang="fi-FI" sz="2200" dirty="0"/>
              <a:t> and </a:t>
            </a:r>
            <a:r>
              <a:rPr lang="fi-FI" sz="2200" dirty="0" err="1"/>
              <a:t>Finnish</a:t>
            </a:r>
            <a:r>
              <a:rPr lang="fi-FI" sz="2200" dirty="0"/>
              <a:t> </a:t>
            </a:r>
            <a:r>
              <a:rPr lang="fi-FI" sz="2200" dirty="0" err="1"/>
              <a:t>Aliens</a:t>
            </a:r>
            <a:r>
              <a:rPr lang="fi-FI" sz="2200" dirty="0"/>
              <a:t>’ Act </a:t>
            </a:r>
            <a:r>
              <a:rPr lang="fi-FI" sz="2200" dirty="0" err="1"/>
              <a:t>concerning</a:t>
            </a:r>
            <a:r>
              <a:rPr lang="fi-FI" sz="2200" dirty="0"/>
              <a:t> </a:t>
            </a:r>
            <a:r>
              <a:rPr lang="fi-FI" sz="2200" dirty="0" err="1"/>
              <a:t>employers</a:t>
            </a:r>
            <a:r>
              <a:rPr lang="fi-FI" sz="2200" dirty="0"/>
              <a:t> </a:t>
            </a:r>
            <a:r>
              <a:rPr lang="fi-FI" sz="2200" dirty="0" err="1"/>
              <a:t>applicable</a:t>
            </a:r>
            <a:r>
              <a:rPr lang="fi-FI" sz="2200" dirty="0"/>
              <a:t> </a:t>
            </a:r>
            <a:r>
              <a:rPr lang="fi-FI" sz="2200" dirty="0" err="1"/>
              <a:t>only</a:t>
            </a:r>
            <a:r>
              <a:rPr lang="fi-FI" sz="2200" dirty="0"/>
              <a:t> </a:t>
            </a:r>
            <a:r>
              <a:rPr lang="fi-FI" sz="2200" dirty="0" err="1"/>
              <a:t>when</a:t>
            </a:r>
            <a:r>
              <a:rPr lang="fi-FI" sz="2200" dirty="0"/>
              <a:t> </a:t>
            </a:r>
            <a:r>
              <a:rPr lang="fi-FI" sz="2200" dirty="0" err="1"/>
              <a:t>employment</a:t>
            </a:r>
            <a:r>
              <a:rPr lang="fi-FI" sz="2200" dirty="0"/>
              <a:t> </a:t>
            </a:r>
            <a:r>
              <a:rPr lang="fi-FI" sz="2200" dirty="0" err="1"/>
              <a:t>relation</a:t>
            </a:r>
            <a:endParaRPr lang="fi-FI" sz="2200" dirty="0"/>
          </a:p>
          <a:p>
            <a:pPr marL="0" indent="0">
              <a:buNone/>
            </a:pPr>
            <a:r>
              <a:rPr lang="fi-FI" dirty="0"/>
              <a:t> </a:t>
            </a:r>
          </a:p>
          <a:p>
            <a:r>
              <a:rPr lang="fi-FI" sz="2200" dirty="0" err="1"/>
              <a:t>Inspections</a:t>
            </a:r>
            <a:r>
              <a:rPr lang="fi-FI" sz="2200" dirty="0"/>
              <a:t> to </a:t>
            </a:r>
            <a:r>
              <a:rPr lang="fi-FI" sz="2200" dirty="0" err="1"/>
              <a:t>two</a:t>
            </a:r>
            <a:r>
              <a:rPr lang="fi-FI" sz="2200" dirty="0"/>
              <a:t> </a:t>
            </a:r>
            <a:r>
              <a:rPr lang="fi-FI" sz="2200" dirty="0" err="1"/>
              <a:t>separate</a:t>
            </a:r>
            <a:r>
              <a:rPr lang="fi-FI" sz="2200" dirty="0"/>
              <a:t> food </a:t>
            </a:r>
            <a:r>
              <a:rPr lang="fi-FI" sz="2200" dirty="0" err="1"/>
              <a:t>courier</a:t>
            </a:r>
            <a:r>
              <a:rPr lang="fi-FI" sz="2200" dirty="0"/>
              <a:t> </a:t>
            </a:r>
            <a:r>
              <a:rPr lang="fi-FI" sz="2200" dirty="0" err="1"/>
              <a:t>companies</a:t>
            </a:r>
            <a:r>
              <a:rPr lang="fi-FI" sz="2200" dirty="0"/>
              <a:t> in </a:t>
            </a:r>
            <a:r>
              <a:rPr lang="fi-FI" sz="2200" dirty="0" err="1"/>
              <a:t>order</a:t>
            </a:r>
            <a:r>
              <a:rPr lang="fi-FI" sz="2200" dirty="0"/>
              <a:t> to </a:t>
            </a:r>
            <a:r>
              <a:rPr lang="fi-FI" sz="2200" dirty="0" err="1"/>
              <a:t>establish</a:t>
            </a:r>
            <a:r>
              <a:rPr lang="fi-FI" sz="2200" dirty="0"/>
              <a:t> </a:t>
            </a:r>
            <a:r>
              <a:rPr lang="fi-FI" sz="2200" dirty="0" err="1"/>
              <a:t>whether</a:t>
            </a:r>
            <a:r>
              <a:rPr lang="fi-FI" sz="2200" dirty="0"/>
              <a:t> </a:t>
            </a:r>
            <a:r>
              <a:rPr lang="fi-FI" sz="2200" dirty="0" err="1"/>
              <a:t>employment</a:t>
            </a:r>
            <a:r>
              <a:rPr lang="fi-FI" sz="2200" dirty="0"/>
              <a:t> </a:t>
            </a:r>
            <a:r>
              <a:rPr lang="fi-FI" sz="2200" dirty="0" err="1"/>
              <a:t>or</a:t>
            </a:r>
            <a:r>
              <a:rPr lang="fi-FI" sz="2200" dirty="0"/>
              <a:t> </a:t>
            </a:r>
            <a:r>
              <a:rPr lang="fi-FI" sz="2200" dirty="0" err="1"/>
              <a:t>entrepreneurship</a:t>
            </a:r>
            <a:endParaRPr lang="fi-FI" sz="2200" dirty="0"/>
          </a:p>
          <a:p>
            <a:endParaRPr lang="fi-FI" dirty="0"/>
          </a:p>
          <a:p>
            <a:r>
              <a:rPr lang="fi-FI" sz="2200" dirty="0" err="1"/>
              <a:t>Assignment</a:t>
            </a:r>
            <a:r>
              <a:rPr lang="fi-FI" sz="2200" dirty="0"/>
              <a:t> </a:t>
            </a:r>
            <a:r>
              <a:rPr lang="fi-FI" sz="2200" dirty="0" err="1"/>
              <a:t>contracts</a:t>
            </a:r>
            <a:r>
              <a:rPr lang="fi-FI" sz="2200" dirty="0"/>
              <a:t> </a:t>
            </a:r>
            <a:r>
              <a:rPr lang="fi-FI" sz="2200" dirty="0" err="1"/>
              <a:t>between</a:t>
            </a:r>
            <a:r>
              <a:rPr lang="fi-FI" sz="2200" dirty="0"/>
              <a:t> food </a:t>
            </a:r>
            <a:r>
              <a:rPr lang="fi-FI" sz="2200" dirty="0" err="1"/>
              <a:t>delivery</a:t>
            </a:r>
            <a:r>
              <a:rPr lang="fi-FI" sz="2200" dirty="0"/>
              <a:t> </a:t>
            </a:r>
            <a:r>
              <a:rPr lang="fi-FI" sz="2200" dirty="0" err="1"/>
              <a:t>companies</a:t>
            </a:r>
            <a:r>
              <a:rPr lang="fi-FI" sz="2200" dirty="0"/>
              <a:t> and food </a:t>
            </a:r>
            <a:r>
              <a:rPr lang="fi-FI" sz="2200" dirty="0" err="1"/>
              <a:t>couriers</a:t>
            </a:r>
            <a:endParaRPr lang="fi-FI" sz="2200" dirty="0"/>
          </a:p>
          <a:p>
            <a:endParaRPr lang="fi-FI" dirty="0"/>
          </a:p>
        </p:txBody>
      </p:sp>
      <p:sp>
        <p:nvSpPr>
          <p:cNvPr id="4" name="Päivämäärän paikkamerkki 3">
            <a:extLst>
              <a:ext uri="{FF2B5EF4-FFF2-40B4-BE49-F238E27FC236}">
                <a16:creationId xmlns:a16="http://schemas.microsoft.com/office/drawing/2014/main" id="{532FE683-2F8A-4531-A78B-FAD008A3AE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28E3F2BB-8EAF-4428-B03E-6F360736C6B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93709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52BB51-2416-403E-B66A-C75CF84E3B78}"/>
              </a:ext>
            </a:extLst>
          </p:cNvPr>
          <p:cNvSpPr>
            <a:spLocks noGrp="1"/>
          </p:cNvSpPr>
          <p:nvPr>
            <p:ph type="title"/>
          </p:nvPr>
        </p:nvSpPr>
        <p:spPr>
          <a:xfrm>
            <a:off x="5291328" y="701041"/>
            <a:ext cx="6394704" cy="911860"/>
          </a:xfrm>
        </p:spPr>
        <p:txBody>
          <a:bodyPr>
            <a:noAutofit/>
          </a:bodyPr>
          <a:lstStyle/>
          <a:p>
            <a:r>
              <a:rPr lang="fi-FI" sz="3200" b="1" dirty="0" err="1"/>
              <a:t>Employment</a:t>
            </a:r>
            <a:r>
              <a:rPr lang="fi-FI" sz="3200" b="1" dirty="0"/>
              <a:t> </a:t>
            </a:r>
            <a:r>
              <a:rPr lang="fi-FI" sz="3200" b="1" dirty="0" err="1"/>
              <a:t>contracts</a:t>
            </a:r>
            <a:r>
              <a:rPr lang="fi-FI" sz="3200" b="1" dirty="0"/>
              <a:t> definition in Finland</a:t>
            </a:r>
          </a:p>
        </p:txBody>
      </p:sp>
      <p:sp>
        <p:nvSpPr>
          <p:cNvPr id="3" name="Tekstin paikkamerkki 2">
            <a:extLst>
              <a:ext uri="{FF2B5EF4-FFF2-40B4-BE49-F238E27FC236}">
                <a16:creationId xmlns:a16="http://schemas.microsoft.com/office/drawing/2014/main" id="{9CC60E1A-1414-4362-BB13-6332AEB51AE8}"/>
              </a:ext>
            </a:extLst>
          </p:cNvPr>
          <p:cNvSpPr>
            <a:spLocks noGrp="1"/>
          </p:cNvSpPr>
          <p:nvPr>
            <p:ph type="body" sz="quarter" idx="13"/>
          </p:nvPr>
        </p:nvSpPr>
        <p:spPr>
          <a:xfrm>
            <a:off x="5291327" y="1832579"/>
            <a:ext cx="6394704" cy="3192842"/>
          </a:xfrm>
        </p:spPr>
        <p:txBody>
          <a:bodyPr>
            <a:normAutofit lnSpcReduction="10000"/>
          </a:bodyPr>
          <a:lstStyle/>
          <a:p>
            <a:r>
              <a:rPr lang="en-US" i="1" dirty="0"/>
              <a:t>“ This Act applies </a:t>
            </a:r>
            <a:r>
              <a:rPr lang="en-US" b="1" i="1" dirty="0"/>
              <a:t>to contracts</a:t>
            </a:r>
            <a:r>
              <a:rPr lang="en-US" i="1" dirty="0"/>
              <a:t> (employment contracts) entered into by an employee, or jointly by several employees as a team, agreeing </a:t>
            </a:r>
            <a:r>
              <a:rPr lang="en-US" b="1" i="1" dirty="0"/>
              <a:t>personally</a:t>
            </a:r>
            <a:r>
              <a:rPr lang="en-US" i="1" dirty="0"/>
              <a:t> to perform work </a:t>
            </a:r>
            <a:r>
              <a:rPr lang="en-US" b="1" i="1" dirty="0"/>
              <a:t>for an employer</a:t>
            </a:r>
            <a:r>
              <a:rPr lang="en-US" i="1" dirty="0"/>
              <a:t> under the </a:t>
            </a:r>
            <a:r>
              <a:rPr lang="en-US" b="1" i="1" dirty="0"/>
              <a:t>employer's direction and supervision </a:t>
            </a:r>
            <a:r>
              <a:rPr lang="en-US" i="1" dirty="0"/>
              <a:t>in return </a:t>
            </a:r>
            <a:r>
              <a:rPr lang="en-US" b="1" i="1" dirty="0"/>
              <a:t>for pay or some other remuneration.</a:t>
            </a:r>
            <a:r>
              <a:rPr lang="en-US" i="1" dirty="0"/>
              <a:t>”</a:t>
            </a:r>
          </a:p>
          <a:p>
            <a:pPr marL="0" indent="0">
              <a:buNone/>
            </a:pPr>
            <a:endParaRPr lang="en-US" i="1" dirty="0"/>
          </a:p>
          <a:p>
            <a:r>
              <a:rPr lang="en-US" dirty="0"/>
              <a:t>All criteria must be met if employment relation</a:t>
            </a:r>
          </a:p>
          <a:p>
            <a:endParaRPr lang="fi-FI" dirty="0"/>
          </a:p>
        </p:txBody>
      </p:sp>
      <p:sp>
        <p:nvSpPr>
          <p:cNvPr id="4" name="Päivämäärän paikkamerkki 3">
            <a:extLst>
              <a:ext uri="{FF2B5EF4-FFF2-40B4-BE49-F238E27FC236}">
                <a16:creationId xmlns:a16="http://schemas.microsoft.com/office/drawing/2014/main" id="{0E298607-1344-43A6-89F4-AD5C6D354B1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FC076EE0-6DAF-4ACD-9AA7-1414156F457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68849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2CA5B-4AEE-468E-B986-133368477EC9}"/>
              </a:ext>
            </a:extLst>
          </p:cNvPr>
          <p:cNvSpPr>
            <a:spLocks noGrp="1"/>
          </p:cNvSpPr>
          <p:nvPr>
            <p:ph type="title"/>
          </p:nvPr>
        </p:nvSpPr>
        <p:spPr>
          <a:xfrm>
            <a:off x="5291328" y="547369"/>
            <a:ext cx="6394704" cy="886460"/>
          </a:xfrm>
        </p:spPr>
        <p:txBody>
          <a:bodyPr>
            <a:noAutofit/>
          </a:bodyPr>
          <a:lstStyle/>
          <a:p>
            <a:r>
              <a:rPr lang="fi-FI" sz="3200" b="1" dirty="0"/>
              <a:t>Case </a:t>
            </a:r>
            <a:r>
              <a:rPr lang="fi-FI" sz="3200" b="1" dirty="0" err="1"/>
              <a:t>example</a:t>
            </a:r>
            <a:r>
              <a:rPr lang="fi-FI" sz="3200" b="1" dirty="0"/>
              <a:t>, food </a:t>
            </a:r>
            <a:r>
              <a:rPr lang="fi-FI" sz="3200" b="1" dirty="0" err="1"/>
              <a:t>couriers</a:t>
            </a:r>
            <a:r>
              <a:rPr lang="fi-FI" sz="3200" b="1" dirty="0"/>
              <a:t>: </a:t>
            </a:r>
            <a:r>
              <a:rPr lang="fi-FI" sz="3200" b="1" dirty="0" err="1"/>
              <a:t>findings</a:t>
            </a:r>
            <a:r>
              <a:rPr lang="fi-FI" sz="3200" b="1" dirty="0"/>
              <a:t> of </a:t>
            </a:r>
            <a:r>
              <a:rPr lang="fi-FI" sz="3200" b="1" dirty="0" err="1"/>
              <a:t>inspections</a:t>
            </a:r>
            <a:endParaRPr lang="fi-FI" sz="3200" b="1" dirty="0"/>
          </a:p>
        </p:txBody>
      </p:sp>
      <p:sp>
        <p:nvSpPr>
          <p:cNvPr id="3" name="Tekstin paikkamerkki 2">
            <a:extLst>
              <a:ext uri="{FF2B5EF4-FFF2-40B4-BE49-F238E27FC236}">
                <a16:creationId xmlns:a16="http://schemas.microsoft.com/office/drawing/2014/main" id="{06420940-15FD-4211-A9F6-3C9B8963D1AF}"/>
              </a:ext>
            </a:extLst>
          </p:cNvPr>
          <p:cNvSpPr>
            <a:spLocks noGrp="1"/>
          </p:cNvSpPr>
          <p:nvPr>
            <p:ph type="body" sz="quarter" idx="13"/>
          </p:nvPr>
        </p:nvSpPr>
        <p:spPr>
          <a:xfrm>
            <a:off x="5291328" y="1587502"/>
            <a:ext cx="6394704" cy="4267199"/>
          </a:xfrm>
        </p:spPr>
        <p:txBody>
          <a:bodyPr>
            <a:normAutofit lnSpcReduction="10000"/>
          </a:bodyPr>
          <a:lstStyle/>
          <a:p>
            <a:r>
              <a:rPr lang="fi-FI" dirty="0" err="1"/>
              <a:t>Assignment</a:t>
            </a:r>
            <a:r>
              <a:rPr lang="fi-FI" dirty="0"/>
              <a:t> </a:t>
            </a:r>
            <a:r>
              <a:rPr lang="fi-FI" dirty="0" err="1"/>
              <a:t>contracts</a:t>
            </a:r>
            <a:r>
              <a:rPr lang="fi-FI" dirty="0"/>
              <a:t> </a:t>
            </a:r>
            <a:r>
              <a:rPr lang="fi-FI" dirty="0" err="1"/>
              <a:t>between</a:t>
            </a:r>
            <a:r>
              <a:rPr lang="fi-FI" dirty="0"/>
              <a:t> food </a:t>
            </a:r>
            <a:r>
              <a:rPr lang="fi-FI" dirty="0" err="1"/>
              <a:t>delivery</a:t>
            </a:r>
            <a:r>
              <a:rPr lang="fi-FI" dirty="0"/>
              <a:t> </a:t>
            </a:r>
            <a:r>
              <a:rPr lang="fi-FI" dirty="0" err="1"/>
              <a:t>companies</a:t>
            </a:r>
            <a:r>
              <a:rPr lang="fi-FI" dirty="0"/>
              <a:t> and food </a:t>
            </a:r>
            <a:r>
              <a:rPr lang="fi-FI" dirty="0" err="1"/>
              <a:t>couriers</a:t>
            </a:r>
            <a:r>
              <a:rPr lang="fi-FI" dirty="0"/>
              <a:t> </a:t>
            </a:r>
            <a:r>
              <a:rPr lang="fi-FI" dirty="0" err="1"/>
              <a:t>with</a:t>
            </a:r>
            <a:r>
              <a:rPr lang="fi-FI" dirty="0"/>
              <a:t> </a:t>
            </a:r>
            <a:r>
              <a:rPr lang="fi-FI" dirty="0" err="1"/>
              <a:t>predefined</a:t>
            </a:r>
            <a:r>
              <a:rPr lang="fi-FI" dirty="0"/>
              <a:t> set </a:t>
            </a:r>
            <a:r>
              <a:rPr lang="fi-FI" dirty="0" err="1"/>
              <a:t>fees</a:t>
            </a:r>
            <a:endParaRPr lang="fi-FI" dirty="0"/>
          </a:p>
          <a:p>
            <a:pPr marL="0" indent="0">
              <a:buNone/>
            </a:pPr>
            <a:endParaRPr lang="fi-FI" dirty="0"/>
          </a:p>
          <a:p>
            <a:r>
              <a:rPr lang="fi-FI" dirty="0"/>
              <a:t>Electronic </a:t>
            </a:r>
            <a:r>
              <a:rPr lang="fi-FI" dirty="0" err="1"/>
              <a:t>applications</a:t>
            </a:r>
            <a:r>
              <a:rPr lang="fi-FI" dirty="0"/>
              <a:t> </a:t>
            </a:r>
            <a:r>
              <a:rPr lang="fi-FI" dirty="0" err="1"/>
              <a:t>used</a:t>
            </a:r>
            <a:r>
              <a:rPr lang="fi-FI" dirty="0"/>
              <a:t> </a:t>
            </a:r>
            <a:r>
              <a:rPr lang="fi-FI" dirty="0" err="1"/>
              <a:t>by</a:t>
            </a:r>
            <a:r>
              <a:rPr lang="fi-FI" dirty="0"/>
              <a:t> </a:t>
            </a:r>
            <a:r>
              <a:rPr lang="fi-FI" dirty="0" err="1"/>
              <a:t>couriers</a:t>
            </a:r>
            <a:r>
              <a:rPr lang="fi-FI" dirty="0"/>
              <a:t> </a:t>
            </a:r>
            <a:r>
              <a:rPr lang="fi-FI" dirty="0" err="1"/>
              <a:t>where</a:t>
            </a:r>
            <a:r>
              <a:rPr lang="fi-FI" dirty="0"/>
              <a:t> </a:t>
            </a:r>
            <a:r>
              <a:rPr lang="fi-FI" dirty="0" err="1"/>
              <a:t>they</a:t>
            </a:r>
            <a:r>
              <a:rPr lang="fi-FI" dirty="0"/>
              <a:t> </a:t>
            </a:r>
            <a:r>
              <a:rPr lang="fi-FI" dirty="0" err="1"/>
              <a:t>could</a:t>
            </a:r>
            <a:r>
              <a:rPr lang="fi-FI" dirty="0"/>
              <a:t> </a:t>
            </a:r>
            <a:r>
              <a:rPr lang="fi-FI" dirty="0" err="1"/>
              <a:t>accept</a:t>
            </a:r>
            <a:r>
              <a:rPr lang="fi-FI" dirty="0"/>
              <a:t> </a:t>
            </a:r>
            <a:r>
              <a:rPr lang="fi-FI" dirty="0" err="1"/>
              <a:t>delivery</a:t>
            </a:r>
            <a:r>
              <a:rPr lang="fi-FI" dirty="0"/>
              <a:t> </a:t>
            </a:r>
            <a:r>
              <a:rPr lang="fi-FI" dirty="0" err="1"/>
              <a:t>assignments</a:t>
            </a:r>
            <a:endParaRPr lang="fi-FI" dirty="0"/>
          </a:p>
          <a:p>
            <a:pPr marL="0" indent="0">
              <a:buNone/>
            </a:pPr>
            <a:endParaRPr lang="fi-FI" dirty="0"/>
          </a:p>
          <a:p>
            <a:r>
              <a:rPr lang="fi-FI" dirty="0"/>
              <a:t>Food </a:t>
            </a:r>
            <a:r>
              <a:rPr lang="fi-FI" dirty="0" err="1"/>
              <a:t>delivery</a:t>
            </a:r>
            <a:r>
              <a:rPr lang="fi-FI" dirty="0"/>
              <a:t> </a:t>
            </a:r>
            <a:r>
              <a:rPr lang="fi-FI" dirty="0" err="1"/>
              <a:t>companies</a:t>
            </a:r>
            <a:r>
              <a:rPr lang="fi-FI" dirty="0"/>
              <a:t>’ </a:t>
            </a:r>
            <a:r>
              <a:rPr lang="fi-FI" dirty="0" err="1"/>
              <a:t>point</a:t>
            </a:r>
            <a:r>
              <a:rPr lang="fi-FI" dirty="0"/>
              <a:t> of </a:t>
            </a:r>
            <a:r>
              <a:rPr lang="fi-FI" dirty="0" err="1"/>
              <a:t>view</a:t>
            </a:r>
            <a:r>
              <a:rPr lang="fi-FI" dirty="0"/>
              <a:t>: </a:t>
            </a:r>
            <a:r>
              <a:rPr lang="fi-FI" dirty="0" err="1"/>
              <a:t>not</a:t>
            </a:r>
            <a:r>
              <a:rPr lang="fi-FI" dirty="0"/>
              <a:t> an </a:t>
            </a:r>
            <a:r>
              <a:rPr lang="fi-FI" dirty="0" err="1"/>
              <a:t>employment</a:t>
            </a:r>
            <a:r>
              <a:rPr lang="fi-FI" dirty="0"/>
              <a:t> </a:t>
            </a:r>
            <a:r>
              <a:rPr lang="fi-FI" dirty="0" err="1"/>
              <a:t>relation</a:t>
            </a:r>
            <a:r>
              <a:rPr lang="fi-FI" dirty="0"/>
              <a:t> as </a:t>
            </a:r>
            <a:r>
              <a:rPr lang="fi-FI" dirty="0" err="1"/>
              <a:t>work</a:t>
            </a:r>
            <a:r>
              <a:rPr lang="fi-FI" dirty="0"/>
              <a:t> </a:t>
            </a:r>
            <a:r>
              <a:rPr lang="fi-FI" dirty="0" err="1"/>
              <a:t>not</a:t>
            </a:r>
            <a:r>
              <a:rPr lang="fi-FI" dirty="0"/>
              <a:t> </a:t>
            </a:r>
            <a:r>
              <a:rPr lang="fi-FI" dirty="0" err="1"/>
              <a:t>done</a:t>
            </a:r>
            <a:r>
              <a:rPr lang="fi-FI" dirty="0"/>
              <a:t> </a:t>
            </a:r>
            <a:r>
              <a:rPr lang="fi-FI" dirty="0" err="1"/>
              <a:t>under</a:t>
            </a:r>
            <a:r>
              <a:rPr lang="fi-FI" dirty="0"/>
              <a:t> </a:t>
            </a:r>
            <a:r>
              <a:rPr lang="fi-FI" dirty="0" err="1"/>
              <a:t>the</a:t>
            </a:r>
            <a:r>
              <a:rPr lang="fi-FI" dirty="0"/>
              <a:t> </a:t>
            </a:r>
            <a:r>
              <a:rPr lang="fi-FI" dirty="0" err="1"/>
              <a:t>direction</a:t>
            </a:r>
            <a:r>
              <a:rPr lang="fi-FI" dirty="0"/>
              <a:t> and supervision of </a:t>
            </a:r>
            <a:r>
              <a:rPr lang="fi-FI" dirty="0" err="1"/>
              <a:t>the</a:t>
            </a:r>
            <a:r>
              <a:rPr lang="fi-FI" dirty="0"/>
              <a:t> </a:t>
            </a:r>
            <a:r>
              <a:rPr lang="fi-FI" dirty="0" err="1"/>
              <a:t>company</a:t>
            </a:r>
            <a:endParaRPr lang="fi-FI" dirty="0"/>
          </a:p>
          <a:p>
            <a:pPr lvl="1">
              <a:buFont typeface="Wingdings" panose="05000000000000000000" pitchFamily="2" charset="2"/>
              <a:buChar char="q"/>
            </a:pPr>
            <a:r>
              <a:rPr lang="fi-FI" dirty="0" err="1"/>
              <a:t>Other</a:t>
            </a:r>
            <a:r>
              <a:rPr lang="fi-FI" dirty="0"/>
              <a:t> </a:t>
            </a:r>
            <a:r>
              <a:rPr lang="fi-FI" dirty="0" err="1"/>
              <a:t>criteria</a:t>
            </a:r>
            <a:r>
              <a:rPr lang="fi-FI" dirty="0"/>
              <a:t> </a:t>
            </a:r>
            <a:r>
              <a:rPr lang="fi-FI" dirty="0" err="1"/>
              <a:t>matched</a:t>
            </a:r>
            <a:r>
              <a:rPr lang="fi-FI" dirty="0"/>
              <a:t> </a:t>
            </a:r>
            <a:r>
              <a:rPr lang="fi-FI" dirty="0" err="1"/>
              <a:t>with</a:t>
            </a:r>
            <a:r>
              <a:rPr lang="fi-FI" dirty="0"/>
              <a:t> </a:t>
            </a:r>
            <a:r>
              <a:rPr lang="fi-FI" dirty="0" err="1"/>
              <a:t>Finnish</a:t>
            </a:r>
            <a:r>
              <a:rPr lang="fi-FI" dirty="0"/>
              <a:t> </a:t>
            </a:r>
            <a:r>
              <a:rPr lang="fi-FI" dirty="0" err="1"/>
              <a:t>Employment</a:t>
            </a:r>
            <a:r>
              <a:rPr lang="fi-FI" dirty="0"/>
              <a:t> </a:t>
            </a:r>
            <a:r>
              <a:rPr lang="fi-FI" dirty="0" err="1"/>
              <a:t>Contracts</a:t>
            </a:r>
            <a:r>
              <a:rPr lang="fi-FI" dirty="0"/>
              <a:t> Act</a:t>
            </a:r>
          </a:p>
          <a:p>
            <a:endParaRPr lang="fi-FI" dirty="0"/>
          </a:p>
        </p:txBody>
      </p:sp>
      <p:sp>
        <p:nvSpPr>
          <p:cNvPr id="4" name="Päivämäärän paikkamerkki 3">
            <a:extLst>
              <a:ext uri="{FF2B5EF4-FFF2-40B4-BE49-F238E27FC236}">
                <a16:creationId xmlns:a16="http://schemas.microsoft.com/office/drawing/2014/main" id="{65E74A7E-9C79-4F04-A3B1-5E0B5B08E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5FF262A0-224E-474B-8D3E-3E461FBF68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472966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399F8A-6CA1-47DB-BC6E-03CCBF5632F0}"/>
              </a:ext>
            </a:extLst>
          </p:cNvPr>
          <p:cNvSpPr>
            <a:spLocks noGrp="1"/>
          </p:cNvSpPr>
          <p:nvPr>
            <p:ph type="title"/>
          </p:nvPr>
        </p:nvSpPr>
        <p:spPr>
          <a:xfrm>
            <a:off x="719328" y="712597"/>
            <a:ext cx="7089648" cy="1141603"/>
          </a:xfrm>
        </p:spPr>
        <p:txBody>
          <a:bodyPr>
            <a:normAutofit/>
          </a:bodyPr>
          <a:lstStyle/>
          <a:p>
            <a:r>
              <a:rPr lang="fi-FI" sz="3200" b="1" dirty="0"/>
              <a:t>Case </a:t>
            </a:r>
            <a:r>
              <a:rPr lang="fi-FI" sz="3200" b="1" dirty="0" err="1"/>
              <a:t>example</a:t>
            </a:r>
            <a:r>
              <a:rPr lang="fi-FI" sz="3200" b="1" dirty="0"/>
              <a:t>, food </a:t>
            </a:r>
            <a:r>
              <a:rPr lang="fi-FI" sz="3200" b="1" dirty="0" err="1"/>
              <a:t>couriers</a:t>
            </a:r>
            <a:r>
              <a:rPr lang="fi-FI" sz="3200" b="1" dirty="0"/>
              <a:t>: Labour </a:t>
            </a:r>
            <a:r>
              <a:rPr lang="fi-FI" sz="3200" b="1" dirty="0" err="1"/>
              <a:t>Council’s</a:t>
            </a:r>
            <a:r>
              <a:rPr lang="fi-FI" sz="3200" b="1" dirty="0"/>
              <a:t> </a:t>
            </a:r>
            <a:r>
              <a:rPr lang="fi-FI" sz="3200" b="1" dirty="0" err="1"/>
              <a:t>opinions</a:t>
            </a:r>
            <a:endParaRPr lang="fi-FI" sz="3200" b="1" dirty="0"/>
          </a:p>
        </p:txBody>
      </p:sp>
      <p:sp>
        <p:nvSpPr>
          <p:cNvPr id="3" name="Tekstin paikkamerkki 2">
            <a:extLst>
              <a:ext uri="{FF2B5EF4-FFF2-40B4-BE49-F238E27FC236}">
                <a16:creationId xmlns:a16="http://schemas.microsoft.com/office/drawing/2014/main" id="{115D4FF6-71E4-4F87-A28C-FA6CA225EBF3}"/>
              </a:ext>
            </a:extLst>
          </p:cNvPr>
          <p:cNvSpPr>
            <a:spLocks noGrp="1"/>
          </p:cNvSpPr>
          <p:nvPr>
            <p:ph type="body" sz="quarter" idx="13"/>
          </p:nvPr>
        </p:nvSpPr>
        <p:spPr>
          <a:xfrm>
            <a:off x="719328" y="2322703"/>
            <a:ext cx="10753348" cy="3049397"/>
          </a:xfrm>
        </p:spPr>
        <p:txBody>
          <a:bodyPr/>
          <a:lstStyle/>
          <a:p>
            <a:r>
              <a:rPr lang="fi-FI" dirty="0"/>
              <a:t>LI of Southern Finland </a:t>
            </a:r>
            <a:r>
              <a:rPr lang="fi-FI" dirty="0" err="1"/>
              <a:t>asked</a:t>
            </a:r>
            <a:r>
              <a:rPr lang="fi-FI" dirty="0"/>
              <a:t> </a:t>
            </a:r>
            <a:r>
              <a:rPr lang="fi-FI" dirty="0" err="1"/>
              <a:t>Finnish</a:t>
            </a:r>
            <a:r>
              <a:rPr lang="fi-FI" dirty="0"/>
              <a:t> Labour </a:t>
            </a:r>
            <a:r>
              <a:rPr lang="fi-FI" dirty="0" err="1"/>
              <a:t>Council</a:t>
            </a:r>
            <a:r>
              <a:rPr lang="fi-FI" dirty="0"/>
              <a:t> for </a:t>
            </a:r>
            <a:r>
              <a:rPr lang="fi-FI" dirty="0" err="1"/>
              <a:t>opinions</a:t>
            </a:r>
            <a:r>
              <a:rPr lang="fi-FI" dirty="0"/>
              <a:t> </a:t>
            </a:r>
            <a:r>
              <a:rPr lang="fi-FI" dirty="0" err="1"/>
              <a:t>about</a:t>
            </a:r>
            <a:r>
              <a:rPr lang="fi-FI" dirty="0"/>
              <a:t> </a:t>
            </a:r>
            <a:r>
              <a:rPr lang="fi-FI" dirty="0" err="1"/>
              <a:t>the</a:t>
            </a:r>
            <a:r>
              <a:rPr lang="fi-FI" dirty="0"/>
              <a:t> </a:t>
            </a:r>
            <a:r>
              <a:rPr lang="fi-FI" dirty="0" err="1"/>
              <a:t>applicability</a:t>
            </a:r>
            <a:r>
              <a:rPr lang="fi-FI" dirty="0"/>
              <a:t> of </a:t>
            </a:r>
            <a:r>
              <a:rPr lang="fi-FI" dirty="0" err="1"/>
              <a:t>Finnish</a:t>
            </a:r>
            <a:r>
              <a:rPr lang="fi-FI" dirty="0"/>
              <a:t> </a:t>
            </a:r>
            <a:r>
              <a:rPr lang="fi-FI" dirty="0" err="1"/>
              <a:t>Working</a:t>
            </a:r>
            <a:r>
              <a:rPr lang="fi-FI" dirty="0"/>
              <a:t> </a:t>
            </a:r>
            <a:r>
              <a:rPr lang="fi-FI" dirty="0" err="1"/>
              <a:t>Hours</a:t>
            </a:r>
            <a:r>
              <a:rPr lang="fi-FI" dirty="0"/>
              <a:t> Act to food </a:t>
            </a:r>
            <a:r>
              <a:rPr lang="fi-FI" dirty="0" err="1"/>
              <a:t>courier</a:t>
            </a:r>
            <a:r>
              <a:rPr lang="fi-FI" dirty="0"/>
              <a:t> </a:t>
            </a:r>
            <a:r>
              <a:rPr lang="fi-FI" dirty="0" err="1"/>
              <a:t>companies</a:t>
            </a:r>
            <a:r>
              <a:rPr lang="fi-FI" dirty="0"/>
              <a:t>’ </a:t>
            </a:r>
            <a:r>
              <a:rPr lang="fi-FI" dirty="0" err="1"/>
              <a:t>inspections</a:t>
            </a:r>
            <a:endParaRPr lang="fi-FI" dirty="0"/>
          </a:p>
          <a:p>
            <a:pPr lvl="1">
              <a:buFont typeface="Wingdings" panose="05000000000000000000" pitchFamily="2" charset="2"/>
              <a:buChar char="q"/>
            </a:pPr>
            <a:r>
              <a:rPr lang="fi-FI" dirty="0"/>
              <a:t>Labour </a:t>
            </a:r>
            <a:r>
              <a:rPr lang="fi-FI" dirty="0" err="1"/>
              <a:t>Council</a:t>
            </a:r>
            <a:r>
              <a:rPr lang="fi-FI" dirty="0"/>
              <a:t> </a:t>
            </a:r>
            <a:r>
              <a:rPr lang="fi-FI" dirty="0" err="1"/>
              <a:t>cannot</a:t>
            </a:r>
            <a:r>
              <a:rPr lang="fi-FI" dirty="0"/>
              <a:t> </a:t>
            </a:r>
            <a:r>
              <a:rPr lang="fi-FI" dirty="0" err="1"/>
              <a:t>give</a:t>
            </a:r>
            <a:r>
              <a:rPr lang="fi-FI" dirty="0"/>
              <a:t> </a:t>
            </a:r>
            <a:r>
              <a:rPr lang="fi-FI" dirty="0" err="1"/>
              <a:t>legally</a:t>
            </a:r>
            <a:r>
              <a:rPr lang="fi-FI" dirty="0"/>
              <a:t> </a:t>
            </a:r>
            <a:r>
              <a:rPr lang="fi-FI" dirty="0" err="1"/>
              <a:t>binding</a:t>
            </a:r>
            <a:r>
              <a:rPr lang="fi-FI" dirty="0"/>
              <a:t> </a:t>
            </a:r>
            <a:r>
              <a:rPr lang="fi-FI" dirty="0" err="1"/>
              <a:t>interpretations</a:t>
            </a:r>
            <a:r>
              <a:rPr lang="fi-FI" dirty="0"/>
              <a:t>; </a:t>
            </a:r>
            <a:r>
              <a:rPr lang="fi-FI" dirty="0" err="1"/>
              <a:t>however</a:t>
            </a:r>
            <a:r>
              <a:rPr lang="fi-FI" dirty="0"/>
              <a:t>, </a:t>
            </a:r>
            <a:r>
              <a:rPr lang="fi-FI" dirty="0" err="1"/>
              <a:t>they</a:t>
            </a:r>
            <a:r>
              <a:rPr lang="fi-FI" dirty="0"/>
              <a:t> </a:t>
            </a:r>
            <a:r>
              <a:rPr lang="fi-FI" dirty="0" err="1"/>
              <a:t>have</a:t>
            </a:r>
            <a:r>
              <a:rPr lang="fi-FI" dirty="0"/>
              <a:t> </a:t>
            </a:r>
            <a:r>
              <a:rPr lang="fi-FI" dirty="0" err="1"/>
              <a:t>value</a:t>
            </a:r>
            <a:r>
              <a:rPr lang="fi-FI" dirty="0"/>
              <a:t> in </a:t>
            </a:r>
            <a:r>
              <a:rPr lang="fi-FI" dirty="0" err="1"/>
              <a:t>legal</a:t>
            </a:r>
            <a:r>
              <a:rPr lang="fi-FI" dirty="0"/>
              <a:t> </a:t>
            </a:r>
            <a:r>
              <a:rPr lang="fi-FI" dirty="0" err="1"/>
              <a:t>processes</a:t>
            </a:r>
            <a:endParaRPr lang="fi-FI" dirty="0"/>
          </a:p>
          <a:p>
            <a:pPr lvl="1">
              <a:buFont typeface="Wingdings" panose="05000000000000000000" pitchFamily="2" charset="2"/>
              <a:buChar char="q"/>
            </a:pPr>
            <a:r>
              <a:rPr lang="fi-FI" dirty="0" err="1"/>
              <a:t>Working</a:t>
            </a:r>
            <a:r>
              <a:rPr lang="fi-FI" dirty="0"/>
              <a:t> </a:t>
            </a:r>
            <a:r>
              <a:rPr lang="fi-FI" dirty="0" err="1"/>
              <a:t>Hours</a:t>
            </a:r>
            <a:r>
              <a:rPr lang="fi-FI" dirty="0"/>
              <a:t>’ Act </a:t>
            </a:r>
            <a:r>
              <a:rPr lang="fi-FI" dirty="0" err="1"/>
              <a:t>only</a:t>
            </a:r>
            <a:r>
              <a:rPr lang="fi-FI" dirty="0"/>
              <a:t> </a:t>
            </a:r>
            <a:r>
              <a:rPr lang="fi-FI" dirty="0" err="1"/>
              <a:t>applies</a:t>
            </a:r>
            <a:r>
              <a:rPr lang="fi-FI" dirty="0"/>
              <a:t> to </a:t>
            </a:r>
            <a:r>
              <a:rPr lang="fi-FI" dirty="0" err="1"/>
              <a:t>employment</a:t>
            </a:r>
            <a:r>
              <a:rPr lang="fi-FI" dirty="0"/>
              <a:t> </a:t>
            </a:r>
            <a:r>
              <a:rPr lang="fi-FI" dirty="0" err="1"/>
              <a:t>relations</a:t>
            </a:r>
            <a:r>
              <a:rPr lang="fi-FI" dirty="0"/>
              <a:t> =&gt; </a:t>
            </a:r>
            <a:r>
              <a:rPr lang="fi-FI" dirty="0" err="1"/>
              <a:t>therefore</a:t>
            </a:r>
            <a:r>
              <a:rPr lang="fi-FI" dirty="0"/>
              <a:t> Labour </a:t>
            </a:r>
            <a:r>
              <a:rPr lang="fi-FI" dirty="0" err="1"/>
              <a:t>Council</a:t>
            </a:r>
            <a:r>
              <a:rPr lang="fi-FI" dirty="0"/>
              <a:t> </a:t>
            </a:r>
            <a:r>
              <a:rPr lang="fi-FI" dirty="0" err="1"/>
              <a:t>needed</a:t>
            </a:r>
            <a:r>
              <a:rPr lang="fi-FI" dirty="0"/>
              <a:t> </a:t>
            </a:r>
            <a:r>
              <a:rPr lang="fi-FI" dirty="0" err="1"/>
              <a:t>first</a:t>
            </a:r>
            <a:r>
              <a:rPr lang="fi-FI" dirty="0"/>
              <a:t> to </a:t>
            </a:r>
            <a:r>
              <a:rPr lang="fi-FI" dirty="0" err="1"/>
              <a:t>establish</a:t>
            </a:r>
            <a:r>
              <a:rPr lang="fi-FI" dirty="0"/>
              <a:t> </a:t>
            </a:r>
            <a:r>
              <a:rPr lang="fi-FI" dirty="0" err="1"/>
              <a:t>whether</a:t>
            </a:r>
            <a:r>
              <a:rPr lang="fi-FI" dirty="0"/>
              <a:t> </a:t>
            </a:r>
            <a:r>
              <a:rPr lang="fi-FI" dirty="0" err="1"/>
              <a:t>work</a:t>
            </a:r>
            <a:r>
              <a:rPr lang="fi-FI" dirty="0"/>
              <a:t> </a:t>
            </a:r>
            <a:r>
              <a:rPr lang="fi-FI" dirty="0" err="1"/>
              <a:t>was</a:t>
            </a:r>
            <a:r>
              <a:rPr lang="fi-FI" dirty="0"/>
              <a:t> </a:t>
            </a:r>
            <a:r>
              <a:rPr lang="fi-FI" dirty="0" err="1"/>
              <a:t>done</a:t>
            </a:r>
            <a:r>
              <a:rPr lang="fi-FI" dirty="0"/>
              <a:t> in </a:t>
            </a:r>
            <a:r>
              <a:rPr lang="fi-FI" dirty="0" err="1"/>
              <a:t>employment</a:t>
            </a:r>
            <a:r>
              <a:rPr lang="fi-FI" dirty="0"/>
              <a:t> </a:t>
            </a:r>
            <a:r>
              <a:rPr lang="fi-FI" dirty="0" err="1"/>
              <a:t>relation</a:t>
            </a:r>
            <a:endParaRPr lang="fi-FI" dirty="0"/>
          </a:p>
          <a:p>
            <a:pPr marL="457200" lvl="1" indent="0">
              <a:buNone/>
            </a:pPr>
            <a:endParaRPr lang="fi-FI" dirty="0"/>
          </a:p>
          <a:p>
            <a:r>
              <a:rPr lang="fi-FI" dirty="0" err="1"/>
              <a:t>After</a:t>
            </a:r>
            <a:r>
              <a:rPr lang="fi-FI" dirty="0"/>
              <a:t> 9 </a:t>
            </a:r>
            <a:r>
              <a:rPr lang="fi-FI" dirty="0" err="1"/>
              <a:t>months</a:t>
            </a:r>
            <a:r>
              <a:rPr lang="fi-FI" dirty="0"/>
              <a:t>, Labour </a:t>
            </a:r>
            <a:r>
              <a:rPr lang="fi-FI" dirty="0" err="1"/>
              <a:t>Council</a:t>
            </a:r>
            <a:r>
              <a:rPr lang="fi-FI" dirty="0"/>
              <a:t> </a:t>
            </a:r>
            <a:r>
              <a:rPr lang="fi-FI" dirty="0" err="1"/>
              <a:t>gave</a:t>
            </a:r>
            <a:r>
              <a:rPr lang="fi-FI" dirty="0"/>
              <a:t> </a:t>
            </a:r>
            <a:r>
              <a:rPr lang="fi-FI" dirty="0" err="1"/>
              <a:t>opinions</a:t>
            </a:r>
            <a:r>
              <a:rPr lang="fi-FI" dirty="0"/>
              <a:t> on </a:t>
            </a:r>
            <a:r>
              <a:rPr lang="fi-FI" dirty="0" err="1"/>
              <a:t>both</a:t>
            </a:r>
            <a:r>
              <a:rPr lang="fi-FI" dirty="0"/>
              <a:t> </a:t>
            </a:r>
            <a:r>
              <a:rPr lang="fi-FI" dirty="0" err="1"/>
              <a:t>cases</a:t>
            </a:r>
            <a:r>
              <a:rPr lang="fi-FI" dirty="0"/>
              <a:t>, </a:t>
            </a:r>
            <a:r>
              <a:rPr lang="fi-FI" dirty="0" err="1"/>
              <a:t>they</a:t>
            </a:r>
            <a:r>
              <a:rPr lang="fi-FI" dirty="0"/>
              <a:t> </a:t>
            </a:r>
            <a:r>
              <a:rPr lang="fi-FI" dirty="0" err="1"/>
              <a:t>voted</a:t>
            </a:r>
            <a:r>
              <a:rPr lang="fi-FI" dirty="0"/>
              <a:t> on </a:t>
            </a:r>
            <a:r>
              <a:rPr lang="fi-FI" dirty="0" err="1"/>
              <a:t>their</a:t>
            </a:r>
            <a:r>
              <a:rPr lang="fi-FI" dirty="0"/>
              <a:t> </a:t>
            </a:r>
            <a:r>
              <a:rPr lang="fi-FI" dirty="0" err="1"/>
              <a:t>opinion</a:t>
            </a:r>
            <a:r>
              <a:rPr lang="fi-FI" dirty="0"/>
              <a:t> (6-3 in </a:t>
            </a:r>
            <a:r>
              <a:rPr lang="fi-FI" dirty="0" err="1"/>
              <a:t>favour</a:t>
            </a:r>
            <a:r>
              <a:rPr lang="fi-FI" dirty="0"/>
              <a:t> of </a:t>
            </a:r>
            <a:r>
              <a:rPr lang="fi-FI" dirty="0" err="1"/>
              <a:t>employment</a:t>
            </a:r>
            <a:r>
              <a:rPr lang="fi-FI" dirty="0"/>
              <a:t> </a:t>
            </a:r>
            <a:r>
              <a:rPr lang="fi-FI" dirty="0" err="1"/>
              <a:t>relation</a:t>
            </a:r>
            <a:r>
              <a:rPr lang="fi-FI" dirty="0"/>
              <a:t>)</a:t>
            </a:r>
          </a:p>
          <a:p>
            <a:endParaRPr lang="fi-FI" dirty="0"/>
          </a:p>
        </p:txBody>
      </p:sp>
      <p:sp>
        <p:nvSpPr>
          <p:cNvPr id="4" name="Päivämäärän paikkamerkki 3">
            <a:extLst>
              <a:ext uri="{FF2B5EF4-FFF2-40B4-BE49-F238E27FC236}">
                <a16:creationId xmlns:a16="http://schemas.microsoft.com/office/drawing/2014/main" id="{58F3E751-B4B4-4591-8A80-A573CE65CD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8A2516D4-01C4-4D59-87FB-FE6BB4B7B6F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101384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9DC91FB-8CDB-4BE0-9955-21F281DF5FDE}"/>
              </a:ext>
            </a:extLst>
          </p:cNvPr>
          <p:cNvSpPr>
            <a:spLocks noGrp="1"/>
          </p:cNvSpPr>
          <p:nvPr>
            <p:ph type="title"/>
          </p:nvPr>
        </p:nvSpPr>
        <p:spPr>
          <a:xfrm>
            <a:off x="719328" y="712597"/>
            <a:ext cx="7089648" cy="1116203"/>
          </a:xfrm>
        </p:spPr>
        <p:txBody>
          <a:bodyPr>
            <a:normAutofit/>
          </a:bodyPr>
          <a:lstStyle/>
          <a:p>
            <a:r>
              <a:rPr lang="fi-FI" sz="3200" b="1" dirty="0"/>
              <a:t>Case </a:t>
            </a:r>
            <a:r>
              <a:rPr lang="fi-FI" sz="3200" b="1" dirty="0" err="1"/>
              <a:t>example</a:t>
            </a:r>
            <a:r>
              <a:rPr lang="fi-FI" sz="3200" b="1" dirty="0"/>
              <a:t>, food </a:t>
            </a:r>
            <a:r>
              <a:rPr lang="fi-FI" sz="3200" b="1" dirty="0" err="1"/>
              <a:t>couriers</a:t>
            </a:r>
            <a:r>
              <a:rPr lang="fi-FI" sz="3200" b="1" dirty="0"/>
              <a:t>: Labour </a:t>
            </a:r>
            <a:r>
              <a:rPr lang="fi-FI" sz="3200" b="1" dirty="0" err="1"/>
              <a:t>Council’s</a:t>
            </a:r>
            <a:r>
              <a:rPr lang="fi-FI" sz="3200" b="1" dirty="0"/>
              <a:t> </a:t>
            </a:r>
            <a:r>
              <a:rPr lang="fi-FI" sz="3200" b="1" dirty="0" err="1"/>
              <a:t>opinions</a:t>
            </a:r>
            <a:endParaRPr lang="fi-FI" sz="3200" dirty="0"/>
          </a:p>
        </p:txBody>
      </p:sp>
      <p:sp>
        <p:nvSpPr>
          <p:cNvPr id="3" name="Tekstin paikkamerkki 2">
            <a:extLst>
              <a:ext uri="{FF2B5EF4-FFF2-40B4-BE49-F238E27FC236}">
                <a16:creationId xmlns:a16="http://schemas.microsoft.com/office/drawing/2014/main" id="{7441FF7E-12F5-46C7-A13D-F3E3F83A71F5}"/>
              </a:ext>
            </a:extLst>
          </p:cNvPr>
          <p:cNvSpPr>
            <a:spLocks noGrp="1"/>
          </p:cNvSpPr>
          <p:nvPr>
            <p:ph type="body" sz="quarter" idx="13"/>
          </p:nvPr>
        </p:nvSpPr>
        <p:spPr>
          <a:xfrm>
            <a:off x="719327" y="2006600"/>
            <a:ext cx="10753348" cy="3230422"/>
          </a:xfrm>
        </p:spPr>
        <p:txBody>
          <a:bodyPr>
            <a:normAutofit lnSpcReduction="10000"/>
          </a:bodyPr>
          <a:lstStyle/>
          <a:p>
            <a:r>
              <a:rPr lang="fi-FI" dirty="0"/>
              <a:t>Labour </a:t>
            </a:r>
            <a:r>
              <a:rPr lang="fi-FI" dirty="0" err="1"/>
              <a:t>Council’s</a:t>
            </a:r>
            <a:r>
              <a:rPr lang="fi-FI" dirty="0"/>
              <a:t> main </a:t>
            </a:r>
            <a:r>
              <a:rPr lang="fi-FI" dirty="0" err="1"/>
              <a:t>points</a:t>
            </a:r>
            <a:r>
              <a:rPr lang="fi-FI" dirty="0"/>
              <a:t> in </a:t>
            </a:r>
            <a:r>
              <a:rPr lang="fi-FI" dirty="0" err="1"/>
              <a:t>opinions</a:t>
            </a:r>
            <a:r>
              <a:rPr lang="fi-FI" dirty="0"/>
              <a:t>:</a:t>
            </a:r>
          </a:p>
          <a:p>
            <a:pPr marL="0" indent="0">
              <a:buNone/>
            </a:pPr>
            <a:endParaRPr lang="fi-FI" dirty="0"/>
          </a:p>
          <a:p>
            <a:pPr lvl="1">
              <a:buFont typeface="Wingdings" panose="05000000000000000000" pitchFamily="2" charset="2"/>
              <a:buChar char="q"/>
            </a:pPr>
            <a:r>
              <a:rPr lang="fi-FI" dirty="0"/>
              <a:t>If </a:t>
            </a:r>
            <a:r>
              <a:rPr lang="fi-FI" dirty="0" err="1"/>
              <a:t>willing</a:t>
            </a:r>
            <a:r>
              <a:rPr lang="fi-FI" dirty="0"/>
              <a:t>, </a:t>
            </a:r>
            <a:r>
              <a:rPr lang="fi-FI" dirty="0" err="1"/>
              <a:t>do</a:t>
            </a:r>
            <a:r>
              <a:rPr lang="fi-FI" dirty="0"/>
              <a:t> </a:t>
            </a:r>
            <a:r>
              <a:rPr lang="fi-FI" dirty="0" err="1"/>
              <a:t>the</a:t>
            </a:r>
            <a:r>
              <a:rPr lang="fi-FI" dirty="0"/>
              <a:t> </a:t>
            </a:r>
            <a:r>
              <a:rPr lang="fi-FI" dirty="0" err="1"/>
              <a:t>companies</a:t>
            </a:r>
            <a:r>
              <a:rPr lang="fi-FI" dirty="0"/>
              <a:t> </a:t>
            </a:r>
            <a:r>
              <a:rPr lang="fi-FI" dirty="0" err="1"/>
              <a:t>have</a:t>
            </a:r>
            <a:r>
              <a:rPr lang="fi-FI" dirty="0"/>
              <a:t> a </a:t>
            </a:r>
            <a:r>
              <a:rPr lang="fi-FI" b="1" dirty="0" err="1"/>
              <a:t>possiblility</a:t>
            </a:r>
            <a:r>
              <a:rPr lang="fi-FI" b="1" dirty="0"/>
              <a:t> </a:t>
            </a:r>
            <a:r>
              <a:rPr lang="fi-FI" dirty="0"/>
              <a:t>to </a:t>
            </a:r>
            <a:r>
              <a:rPr lang="fi-FI" dirty="0" err="1"/>
              <a:t>influence</a:t>
            </a:r>
            <a:r>
              <a:rPr lang="fi-FI" dirty="0"/>
              <a:t> </a:t>
            </a:r>
            <a:r>
              <a:rPr lang="fi-FI" dirty="0" err="1"/>
              <a:t>the</a:t>
            </a:r>
            <a:r>
              <a:rPr lang="fi-FI" dirty="0"/>
              <a:t> </a:t>
            </a:r>
            <a:r>
              <a:rPr lang="fi-FI" dirty="0" err="1"/>
              <a:t>way</a:t>
            </a:r>
            <a:r>
              <a:rPr lang="fi-FI" dirty="0"/>
              <a:t> </a:t>
            </a:r>
            <a:r>
              <a:rPr lang="fi-FI" dirty="0" err="1"/>
              <a:t>couriers</a:t>
            </a:r>
            <a:r>
              <a:rPr lang="fi-FI" dirty="0"/>
              <a:t> </a:t>
            </a:r>
            <a:r>
              <a:rPr lang="fi-FI" dirty="0" err="1"/>
              <a:t>carry</a:t>
            </a:r>
            <a:r>
              <a:rPr lang="fi-FI" dirty="0"/>
              <a:t> out </a:t>
            </a:r>
            <a:r>
              <a:rPr lang="fi-FI" dirty="0" err="1"/>
              <a:t>their</a:t>
            </a:r>
            <a:r>
              <a:rPr lang="fi-FI" dirty="0"/>
              <a:t> </a:t>
            </a:r>
            <a:r>
              <a:rPr lang="fi-FI" dirty="0" err="1"/>
              <a:t>work</a:t>
            </a:r>
            <a:r>
              <a:rPr lang="fi-FI" dirty="0"/>
              <a:t>, </a:t>
            </a:r>
            <a:r>
              <a:rPr lang="fi-FI" dirty="0" err="1"/>
              <a:t>time</a:t>
            </a:r>
            <a:r>
              <a:rPr lang="fi-FI" dirty="0"/>
              <a:t> and </a:t>
            </a:r>
            <a:r>
              <a:rPr lang="fi-FI" dirty="0" err="1"/>
              <a:t>place</a:t>
            </a:r>
            <a:r>
              <a:rPr lang="fi-FI" dirty="0"/>
              <a:t> </a:t>
            </a:r>
            <a:r>
              <a:rPr lang="fi-FI" dirty="0" err="1"/>
              <a:t>after</a:t>
            </a:r>
            <a:r>
              <a:rPr lang="fi-FI" dirty="0"/>
              <a:t> </a:t>
            </a:r>
            <a:r>
              <a:rPr lang="fi-FI" dirty="0" err="1"/>
              <a:t>the</a:t>
            </a:r>
            <a:r>
              <a:rPr lang="fi-FI" dirty="0"/>
              <a:t> </a:t>
            </a:r>
            <a:r>
              <a:rPr lang="fi-FI" dirty="0" err="1"/>
              <a:t>gig</a:t>
            </a:r>
            <a:r>
              <a:rPr lang="fi-FI" dirty="0"/>
              <a:t> </a:t>
            </a:r>
            <a:r>
              <a:rPr lang="fi-FI" dirty="0" err="1"/>
              <a:t>has</a:t>
            </a:r>
            <a:r>
              <a:rPr lang="fi-FI" dirty="0"/>
              <a:t> </a:t>
            </a:r>
            <a:r>
              <a:rPr lang="fi-FI" dirty="0" err="1"/>
              <a:t>been</a:t>
            </a:r>
            <a:r>
              <a:rPr lang="fi-FI" dirty="0"/>
              <a:t> </a:t>
            </a:r>
            <a:r>
              <a:rPr lang="fi-FI" dirty="0" err="1"/>
              <a:t>accepted</a:t>
            </a:r>
            <a:r>
              <a:rPr lang="fi-FI" dirty="0"/>
              <a:t>?</a:t>
            </a:r>
          </a:p>
          <a:p>
            <a:pPr lvl="1">
              <a:buFont typeface="Wingdings" panose="05000000000000000000" pitchFamily="2" charset="2"/>
              <a:buChar char="q"/>
            </a:pPr>
            <a:endParaRPr lang="fi-FI" dirty="0"/>
          </a:p>
          <a:p>
            <a:pPr lvl="1">
              <a:buFont typeface="Wingdings" panose="05000000000000000000" pitchFamily="2" charset="2"/>
              <a:buChar char="q"/>
            </a:pPr>
            <a:r>
              <a:rPr lang="fi-FI" dirty="0"/>
              <a:t>If </a:t>
            </a:r>
            <a:r>
              <a:rPr lang="fi-FI" dirty="0" err="1"/>
              <a:t>willing</a:t>
            </a:r>
            <a:r>
              <a:rPr lang="fi-FI" dirty="0"/>
              <a:t>, </a:t>
            </a:r>
            <a:r>
              <a:rPr lang="fi-FI" dirty="0" err="1"/>
              <a:t>do</a:t>
            </a:r>
            <a:r>
              <a:rPr lang="fi-FI" dirty="0"/>
              <a:t> </a:t>
            </a:r>
            <a:r>
              <a:rPr lang="fi-FI" dirty="0" err="1"/>
              <a:t>the</a:t>
            </a:r>
            <a:r>
              <a:rPr lang="fi-FI" dirty="0"/>
              <a:t> </a:t>
            </a:r>
            <a:r>
              <a:rPr lang="fi-FI" dirty="0" err="1"/>
              <a:t>companies</a:t>
            </a:r>
            <a:r>
              <a:rPr lang="fi-FI" dirty="0"/>
              <a:t> </a:t>
            </a:r>
            <a:r>
              <a:rPr lang="fi-FI" dirty="0" err="1"/>
              <a:t>have</a:t>
            </a:r>
            <a:r>
              <a:rPr lang="fi-FI" dirty="0"/>
              <a:t> a </a:t>
            </a:r>
            <a:r>
              <a:rPr lang="fi-FI" b="1" dirty="0" err="1"/>
              <a:t>possibility</a:t>
            </a:r>
            <a:r>
              <a:rPr lang="fi-FI" dirty="0"/>
              <a:t> to </a:t>
            </a:r>
            <a:r>
              <a:rPr lang="fi-FI" dirty="0" err="1"/>
              <a:t>supervise</a:t>
            </a:r>
            <a:r>
              <a:rPr lang="fi-FI" dirty="0"/>
              <a:t> </a:t>
            </a:r>
            <a:r>
              <a:rPr lang="fi-FI" dirty="0" err="1"/>
              <a:t>that</a:t>
            </a:r>
            <a:r>
              <a:rPr lang="fi-FI" dirty="0"/>
              <a:t> </a:t>
            </a:r>
            <a:r>
              <a:rPr lang="fi-FI" dirty="0" err="1"/>
              <a:t>couriers</a:t>
            </a:r>
            <a:r>
              <a:rPr lang="fi-FI" dirty="0"/>
              <a:t> act </a:t>
            </a:r>
            <a:r>
              <a:rPr lang="fi-FI" dirty="0" err="1"/>
              <a:t>according</a:t>
            </a:r>
            <a:r>
              <a:rPr lang="fi-FI" dirty="0"/>
              <a:t> to </a:t>
            </a:r>
            <a:r>
              <a:rPr lang="fi-FI" dirty="0" err="1"/>
              <a:t>intructions</a:t>
            </a:r>
            <a:r>
              <a:rPr lang="fi-FI" dirty="0"/>
              <a:t> </a:t>
            </a:r>
            <a:r>
              <a:rPr lang="fi-FI" dirty="0" err="1"/>
              <a:t>given</a:t>
            </a:r>
            <a:r>
              <a:rPr lang="fi-FI" dirty="0"/>
              <a:t> </a:t>
            </a:r>
            <a:r>
              <a:rPr lang="fi-FI" dirty="0" err="1"/>
              <a:t>by</a:t>
            </a:r>
            <a:r>
              <a:rPr lang="fi-FI" dirty="0"/>
              <a:t> </a:t>
            </a:r>
            <a:r>
              <a:rPr lang="fi-FI" dirty="0" err="1"/>
              <a:t>company</a:t>
            </a:r>
            <a:r>
              <a:rPr lang="fi-FI" dirty="0"/>
              <a:t>? </a:t>
            </a:r>
          </a:p>
          <a:p>
            <a:pPr lvl="1">
              <a:buFont typeface="Wingdings" panose="05000000000000000000" pitchFamily="2" charset="2"/>
              <a:buChar char="q"/>
            </a:pPr>
            <a:endParaRPr lang="fi-FI" dirty="0"/>
          </a:p>
          <a:p>
            <a:pPr lvl="1">
              <a:buFont typeface="Wingdings" panose="05000000000000000000" pitchFamily="2" charset="2"/>
              <a:buChar char="q"/>
            </a:pPr>
            <a:r>
              <a:rPr lang="fi-FI" dirty="0"/>
              <a:t>Labour </a:t>
            </a:r>
            <a:r>
              <a:rPr lang="fi-FI" dirty="0" err="1"/>
              <a:t>Council</a:t>
            </a:r>
            <a:r>
              <a:rPr lang="fi-FI" dirty="0"/>
              <a:t> </a:t>
            </a:r>
            <a:r>
              <a:rPr lang="fi-FI" dirty="0" err="1"/>
              <a:t>with</a:t>
            </a:r>
            <a:r>
              <a:rPr lang="fi-FI" dirty="0"/>
              <a:t> 6-3 </a:t>
            </a:r>
            <a:r>
              <a:rPr lang="fi-FI" dirty="0" err="1"/>
              <a:t>decision</a:t>
            </a:r>
            <a:r>
              <a:rPr lang="fi-FI" dirty="0"/>
              <a:t>: </a:t>
            </a:r>
            <a:r>
              <a:rPr lang="fi-FI" dirty="0" err="1"/>
              <a:t>digital</a:t>
            </a:r>
            <a:r>
              <a:rPr lang="fi-FI" dirty="0"/>
              <a:t> </a:t>
            </a:r>
            <a:r>
              <a:rPr lang="fi-FI" dirty="0" err="1"/>
              <a:t>application</a:t>
            </a:r>
            <a:r>
              <a:rPr lang="fi-FI" dirty="0"/>
              <a:t> </a:t>
            </a:r>
            <a:r>
              <a:rPr lang="fi-FI" dirty="0" err="1"/>
              <a:t>allows</a:t>
            </a:r>
            <a:r>
              <a:rPr lang="fi-FI" dirty="0"/>
              <a:t> </a:t>
            </a:r>
            <a:r>
              <a:rPr lang="fi-FI" dirty="0" err="1"/>
              <a:t>companies</a:t>
            </a:r>
            <a:r>
              <a:rPr lang="fi-FI" dirty="0"/>
              <a:t> to </a:t>
            </a:r>
            <a:r>
              <a:rPr lang="fi-FI" dirty="0" err="1"/>
              <a:t>direct</a:t>
            </a:r>
            <a:r>
              <a:rPr lang="fi-FI" dirty="0"/>
              <a:t> and </a:t>
            </a:r>
            <a:r>
              <a:rPr lang="fi-FI" dirty="0" err="1"/>
              <a:t>supervise</a:t>
            </a:r>
            <a:r>
              <a:rPr lang="fi-FI" dirty="0"/>
              <a:t> </a:t>
            </a:r>
            <a:r>
              <a:rPr lang="fi-FI" dirty="0" err="1"/>
              <a:t>couriers</a:t>
            </a:r>
            <a:r>
              <a:rPr lang="fi-FI" dirty="0"/>
              <a:t>’ </a:t>
            </a:r>
            <a:r>
              <a:rPr lang="fi-FI" dirty="0" err="1"/>
              <a:t>work</a:t>
            </a:r>
            <a:r>
              <a:rPr lang="fi-FI" dirty="0"/>
              <a:t>, </a:t>
            </a:r>
            <a:r>
              <a:rPr lang="fi-FI" dirty="0" err="1"/>
              <a:t>couriers</a:t>
            </a:r>
            <a:r>
              <a:rPr lang="fi-FI" dirty="0"/>
              <a:t> </a:t>
            </a:r>
            <a:r>
              <a:rPr lang="fi-FI" dirty="0" err="1"/>
              <a:t>had</a:t>
            </a:r>
            <a:r>
              <a:rPr lang="fi-FI" dirty="0"/>
              <a:t> </a:t>
            </a:r>
            <a:r>
              <a:rPr lang="fi-FI" dirty="0" err="1"/>
              <a:t>written</a:t>
            </a:r>
            <a:r>
              <a:rPr lang="fi-FI" dirty="0"/>
              <a:t> </a:t>
            </a:r>
            <a:r>
              <a:rPr lang="fi-FI" dirty="0" err="1"/>
              <a:t>instructions</a:t>
            </a:r>
            <a:r>
              <a:rPr lang="fi-FI" dirty="0"/>
              <a:t> on </a:t>
            </a:r>
            <a:r>
              <a:rPr lang="fi-FI" dirty="0" err="1"/>
              <a:t>how</a:t>
            </a:r>
            <a:r>
              <a:rPr lang="fi-FI" dirty="0"/>
              <a:t> to </a:t>
            </a:r>
            <a:r>
              <a:rPr lang="fi-FI" dirty="0" err="1"/>
              <a:t>make</a:t>
            </a:r>
            <a:r>
              <a:rPr lang="fi-FI" dirty="0"/>
              <a:t> </a:t>
            </a:r>
            <a:r>
              <a:rPr lang="fi-FI" dirty="0" err="1"/>
              <a:t>deliveries</a:t>
            </a:r>
            <a:r>
              <a:rPr lang="fi-FI" dirty="0"/>
              <a:t> </a:t>
            </a:r>
          </a:p>
          <a:p>
            <a:endParaRPr lang="fi-FI" dirty="0"/>
          </a:p>
        </p:txBody>
      </p:sp>
      <p:sp>
        <p:nvSpPr>
          <p:cNvPr id="4" name="Päivämäärän paikkamerkki 3">
            <a:extLst>
              <a:ext uri="{FF2B5EF4-FFF2-40B4-BE49-F238E27FC236}">
                <a16:creationId xmlns:a16="http://schemas.microsoft.com/office/drawing/2014/main" id="{5D1F1EF3-00CA-4DD3-BB2B-366FB145B0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F5E46865-8760-43DA-8021-A8D58CF68BB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4265089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DB04E2-4769-4EFB-B528-015695A68CF2}"/>
              </a:ext>
            </a:extLst>
          </p:cNvPr>
          <p:cNvSpPr>
            <a:spLocks noGrp="1"/>
          </p:cNvSpPr>
          <p:nvPr>
            <p:ph type="title"/>
          </p:nvPr>
        </p:nvSpPr>
        <p:spPr>
          <a:xfrm>
            <a:off x="719328" y="712597"/>
            <a:ext cx="7089648" cy="1103503"/>
          </a:xfrm>
        </p:spPr>
        <p:txBody>
          <a:bodyPr>
            <a:normAutofit/>
          </a:bodyPr>
          <a:lstStyle/>
          <a:p>
            <a:r>
              <a:rPr lang="fi-FI" sz="3200" b="1" dirty="0"/>
              <a:t>Case </a:t>
            </a:r>
            <a:r>
              <a:rPr lang="fi-FI" sz="3200" b="1" dirty="0" err="1"/>
              <a:t>example</a:t>
            </a:r>
            <a:r>
              <a:rPr lang="fi-FI" sz="3200" b="1" dirty="0"/>
              <a:t>, food </a:t>
            </a:r>
            <a:r>
              <a:rPr lang="fi-FI" sz="3200" b="1" dirty="0" err="1"/>
              <a:t>couriers</a:t>
            </a:r>
            <a:r>
              <a:rPr lang="fi-FI" sz="3200" b="1" dirty="0"/>
              <a:t>: Labour </a:t>
            </a:r>
            <a:r>
              <a:rPr lang="fi-FI" sz="3200" b="1" dirty="0" err="1"/>
              <a:t>Council’s</a:t>
            </a:r>
            <a:r>
              <a:rPr lang="fi-FI" sz="3200" b="1" dirty="0"/>
              <a:t> </a:t>
            </a:r>
            <a:r>
              <a:rPr lang="fi-FI" sz="3200" b="1" dirty="0" err="1"/>
              <a:t>opinions</a:t>
            </a:r>
            <a:endParaRPr lang="fi-FI" sz="3200" dirty="0"/>
          </a:p>
        </p:txBody>
      </p:sp>
      <p:sp>
        <p:nvSpPr>
          <p:cNvPr id="3" name="Tekstin paikkamerkki 2">
            <a:extLst>
              <a:ext uri="{FF2B5EF4-FFF2-40B4-BE49-F238E27FC236}">
                <a16:creationId xmlns:a16="http://schemas.microsoft.com/office/drawing/2014/main" id="{351139EB-AEC8-4B60-BD29-A7AF0FA2F2EB}"/>
              </a:ext>
            </a:extLst>
          </p:cNvPr>
          <p:cNvSpPr>
            <a:spLocks noGrp="1"/>
          </p:cNvSpPr>
          <p:nvPr>
            <p:ph type="body" sz="quarter" idx="13"/>
          </p:nvPr>
        </p:nvSpPr>
        <p:spPr>
          <a:xfrm>
            <a:off x="719327" y="2206690"/>
            <a:ext cx="10753348" cy="3241610"/>
          </a:xfrm>
        </p:spPr>
        <p:txBody>
          <a:bodyPr>
            <a:normAutofit fontScale="92500" lnSpcReduction="10000"/>
          </a:bodyPr>
          <a:lstStyle/>
          <a:p>
            <a:r>
              <a:rPr lang="fi-FI" sz="2200" dirty="0"/>
              <a:t>In general, Labour </a:t>
            </a:r>
            <a:r>
              <a:rPr lang="fi-FI" sz="2200" dirty="0" err="1"/>
              <a:t>Counclil</a:t>
            </a:r>
            <a:r>
              <a:rPr lang="fi-FI" sz="2200" dirty="0"/>
              <a:t> </a:t>
            </a:r>
            <a:r>
              <a:rPr lang="fi-FI" sz="2200" dirty="0" err="1"/>
              <a:t>saw</a:t>
            </a:r>
            <a:r>
              <a:rPr lang="fi-FI" sz="2200" dirty="0"/>
              <a:t> no </a:t>
            </a:r>
            <a:r>
              <a:rPr lang="fi-FI" sz="2200" dirty="0" err="1"/>
              <a:t>clear</a:t>
            </a:r>
            <a:r>
              <a:rPr lang="fi-FI" sz="2200" dirty="0"/>
              <a:t> </a:t>
            </a:r>
            <a:r>
              <a:rPr lang="fi-FI" sz="2200" dirty="0" err="1"/>
              <a:t>signs</a:t>
            </a:r>
            <a:r>
              <a:rPr lang="fi-FI" sz="2200" dirty="0"/>
              <a:t> of </a:t>
            </a:r>
            <a:r>
              <a:rPr lang="fi-FI" sz="2200" dirty="0" err="1"/>
              <a:t>entrepreneurship</a:t>
            </a:r>
            <a:r>
              <a:rPr lang="fi-FI" sz="2200" dirty="0"/>
              <a:t>:</a:t>
            </a:r>
          </a:p>
          <a:p>
            <a:pPr marL="0" indent="0">
              <a:buNone/>
            </a:pPr>
            <a:endParaRPr lang="fi-FI" dirty="0"/>
          </a:p>
          <a:p>
            <a:pPr lvl="2">
              <a:buFont typeface="Wingdings" panose="05000000000000000000" pitchFamily="2" charset="2"/>
              <a:buChar char="q"/>
            </a:pPr>
            <a:r>
              <a:rPr lang="fi-FI" sz="1900" dirty="0"/>
              <a:t>Food </a:t>
            </a:r>
            <a:r>
              <a:rPr lang="fi-FI" sz="1900" dirty="0" err="1"/>
              <a:t>couriers</a:t>
            </a:r>
            <a:r>
              <a:rPr lang="fi-FI" sz="1900" dirty="0"/>
              <a:t>’ </a:t>
            </a:r>
            <a:r>
              <a:rPr lang="fi-FI" sz="1900" dirty="0" err="1"/>
              <a:t>services</a:t>
            </a:r>
            <a:r>
              <a:rPr lang="fi-FI" sz="1900" dirty="0"/>
              <a:t> </a:t>
            </a:r>
            <a:r>
              <a:rPr lang="fi-FI" sz="1900" dirty="0" err="1"/>
              <a:t>not</a:t>
            </a:r>
            <a:r>
              <a:rPr lang="fi-FI" sz="1900" dirty="0"/>
              <a:t> </a:t>
            </a:r>
            <a:r>
              <a:rPr lang="fi-FI" sz="1900" dirty="0" err="1"/>
              <a:t>offered</a:t>
            </a:r>
            <a:r>
              <a:rPr lang="fi-FI" sz="1900" dirty="0"/>
              <a:t> </a:t>
            </a:r>
            <a:r>
              <a:rPr lang="fi-FI" sz="1900" dirty="0" err="1"/>
              <a:t>simultaneously</a:t>
            </a:r>
            <a:r>
              <a:rPr lang="fi-FI" sz="1900" dirty="0"/>
              <a:t> to </a:t>
            </a:r>
            <a:r>
              <a:rPr lang="fi-FI" sz="1900" dirty="0" err="1"/>
              <a:t>many</a:t>
            </a:r>
            <a:r>
              <a:rPr lang="fi-FI" sz="1900" dirty="0"/>
              <a:t> </a:t>
            </a:r>
            <a:r>
              <a:rPr lang="fi-FI" sz="1900" dirty="0" err="1"/>
              <a:t>delivery</a:t>
            </a:r>
            <a:r>
              <a:rPr lang="fi-FI" sz="1900" dirty="0"/>
              <a:t> </a:t>
            </a:r>
            <a:r>
              <a:rPr lang="fi-FI" sz="1900" dirty="0" err="1"/>
              <a:t>companies</a:t>
            </a:r>
            <a:r>
              <a:rPr lang="fi-FI" sz="1900" dirty="0"/>
              <a:t> in </a:t>
            </a:r>
            <a:r>
              <a:rPr lang="fi-FI" sz="1900" dirty="0" err="1"/>
              <a:t>practice</a:t>
            </a:r>
            <a:endParaRPr lang="fi-FI" sz="1900" dirty="0"/>
          </a:p>
          <a:p>
            <a:pPr lvl="2">
              <a:buFont typeface="Wingdings" panose="05000000000000000000" pitchFamily="2" charset="2"/>
              <a:buChar char="q"/>
            </a:pPr>
            <a:r>
              <a:rPr lang="fi-FI" sz="1900" dirty="0" err="1"/>
              <a:t>Couriers</a:t>
            </a:r>
            <a:r>
              <a:rPr lang="fi-FI" sz="1900" dirty="0"/>
              <a:t> </a:t>
            </a:r>
            <a:r>
              <a:rPr lang="fi-FI" sz="1900" dirty="0" err="1"/>
              <a:t>didn’t</a:t>
            </a:r>
            <a:r>
              <a:rPr lang="fi-FI" sz="1900" dirty="0"/>
              <a:t> </a:t>
            </a:r>
            <a:r>
              <a:rPr lang="fi-FI" sz="1900" dirty="0" err="1"/>
              <a:t>negotiate</a:t>
            </a:r>
            <a:r>
              <a:rPr lang="fi-FI" sz="1900" dirty="0"/>
              <a:t> </a:t>
            </a:r>
            <a:r>
              <a:rPr lang="fi-FI" sz="1900" dirty="0" err="1"/>
              <a:t>delivery</a:t>
            </a:r>
            <a:r>
              <a:rPr lang="fi-FI" sz="1900" dirty="0"/>
              <a:t> </a:t>
            </a:r>
            <a:r>
              <a:rPr lang="fi-FI" sz="1900" dirty="0" err="1"/>
              <a:t>fees</a:t>
            </a:r>
            <a:r>
              <a:rPr lang="fi-FI" sz="1900" dirty="0"/>
              <a:t> </a:t>
            </a:r>
            <a:r>
              <a:rPr lang="fi-FI" sz="1900" dirty="0" err="1"/>
              <a:t>with</a:t>
            </a:r>
            <a:r>
              <a:rPr lang="fi-FI" sz="1900" dirty="0"/>
              <a:t> </a:t>
            </a:r>
            <a:r>
              <a:rPr lang="fi-FI" sz="1900" dirty="0" err="1"/>
              <a:t>companies</a:t>
            </a:r>
            <a:endParaRPr lang="fi-FI" sz="1900" dirty="0"/>
          </a:p>
          <a:p>
            <a:pPr lvl="2">
              <a:buFont typeface="Wingdings" panose="05000000000000000000" pitchFamily="2" charset="2"/>
              <a:buChar char="q"/>
            </a:pPr>
            <a:r>
              <a:rPr lang="fi-FI" sz="1900" dirty="0" err="1"/>
              <a:t>Fees</a:t>
            </a:r>
            <a:r>
              <a:rPr lang="fi-FI" sz="1900" dirty="0"/>
              <a:t> </a:t>
            </a:r>
            <a:r>
              <a:rPr lang="fi-FI" sz="1900" dirty="0" err="1"/>
              <a:t>offered</a:t>
            </a:r>
            <a:r>
              <a:rPr lang="fi-FI" sz="1900" dirty="0"/>
              <a:t> to </a:t>
            </a:r>
            <a:r>
              <a:rPr lang="fi-FI" sz="1900" dirty="0" err="1"/>
              <a:t>couriers</a:t>
            </a:r>
            <a:r>
              <a:rPr lang="fi-FI" sz="1900" dirty="0"/>
              <a:t> </a:t>
            </a:r>
            <a:r>
              <a:rPr lang="fi-FI" sz="1900" dirty="0" err="1"/>
              <a:t>not</a:t>
            </a:r>
            <a:r>
              <a:rPr lang="fi-FI" sz="1900" dirty="0"/>
              <a:t> on </a:t>
            </a:r>
            <a:r>
              <a:rPr lang="fi-FI" sz="1900" dirty="0" err="1"/>
              <a:t>such</a:t>
            </a:r>
            <a:r>
              <a:rPr lang="fi-FI" sz="1900" dirty="0"/>
              <a:t> a </a:t>
            </a:r>
            <a:r>
              <a:rPr lang="fi-FI" sz="1900" dirty="0" err="1"/>
              <a:t>high</a:t>
            </a:r>
            <a:r>
              <a:rPr lang="fi-FI" sz="1900" dirty="0"/>
              <a:t> </a:t>
            </a:r>
            <a:r>
              <a:rPr lang="fi-FI" sz="1900" dirty="0" err="1"/>
              <a:t>level</a:t>
            </a:r>
            <a:r>
              <a:rPr lang="fi-FI" sz="1900" dirty="0"/>
              <a:t>, </a:t>
            </a:r>
            <a:r>
              <a:rPr lang="fi-FI" sz="1900" dirty="0" err="1"/>
              <a:t>that</a:t>
            </a:r>
            <a:r>
              <a:rPr lang="fi-FI" sz="1900" dirty="0"/>
              <a:t> </a:t>
            </a:r>
            <a:r>
              <a:rPr lang="fi-FI" sz="1900" dirty="0" err="1"/>
              <a:t>pension</a:t>
            </a:r>
            <a:r>
              <a:rPr lang="fi-FI" sz="1900" dirty="0"/>
              <a:t> and </a:t>
            </a:r>
            <a:r>
              <a:rPr lang="fi-FI" sz="1900" dirty="0" err="1"/>
              <a:t>insurance</a:t>
            </a:r>
            <a:r>
              <a:rPr lang="fi-FI" sz="1900" dirty="0"/>
              <a:t> </a:t>
            </a:r>
            <a:r>
              <a:rPr lang="fi-FI" sz="1900" dirty="0" err="1"/>
              <a:t>fees</a:t>
            </a:r>
            <a:r>
              <a:rPr lang="fi-FI" sz="1900" dirty="0"/>
              <a:t> </a:t>
            </a:r>
            <a:r>
              <a:rPr lang="fi-FI" sz="1900" dirty="0" err="1"/>
              <a:t>could</a:t>
            </a:r>
            <a:r>
              <a:rPr lang="fi-FI" sz="1900" dirty="0"/>
              <a:t> </a:t>
            </a:r>
            <a:r>
              <a:rPr lang="fi-FI" sz="1900" dirty="0" err="1"/>
              <a:t>be</a:t>
            </a:r>
            <a:r>
              <a:rPr lang="fi-FI" sz="1900" dirty="0"/>
              <a:t> </a:t>
            </a:r>
            <a:r>
              <a:rPr lang="fi-FI" sz="1900" dirty="0" err="1"/>
              <a:t>thought</a:t>
            </a:r>
            <a:r>
              <a:rPr lang="fi-FI" sz="1900" dirty="0"/>
              <a:t> to </a:t>
            </a:r>
            <a:r>
              <a:rPr lang="fi-FI" sz="1900" dirty="0" err="1"/>
              <a:t>be</a:t>
            </a:r>
            <a:r>
              <a:rPr lang="fi-FI" sz="1900" dirty="0"/>
              <a:t> </a:t>
            </a:r>
            <a:r>
              <a:rPr lang="fi-FI" sz="1900" dirty="0" err="1"/>
              <a:t>covered</a:t>
            </a:r>
            <a:r>
              <a:rPr lang="fi-FI" sz="1900" dirty="0"/>
              <a:t> </a:t>
            </a:r>
            <a:r>
              <a:rPr lang="fi-FI" sz="1900" dirty="0" err="1"/>
              <a:t>by</a:t>
            </a:r>
            <a:r>
              <a:rPr lang="fi-FI" sz="1900" dirty="0"/>
              <a:t> </a:t>
            </a:r>
            <a:r>
              <a:rPr lang="fi-FI" sz="1900" dirty="0" err="1"/>
              <a:t>couriers</a:t>
            </a:r>
            <a:r>
              <a:rPr lang="fi-FI" sz="1900" dirty="0"/>
              <a:t> </a:t>
            </a:r>
            <a:r>
              <a:rPr lang="fi-FI" sz="1900" dirty="0" err="1"/>
              <a:t>themselves</a:t>
            </a:r>
            <a:endParaRPr lang="fi-FI" sz="1900" dirty="0"/>
          </a:p>
          <a:p>
            <a:pPr marL="914400" lvl="2" indent="0">
              <a:buNone/>
            </a:pPr>
            <a:endParaRPr lang="fi-FI" sz="1900" dirty="0"/>
          </a:p>
          <a:p>
            <a:r>
              <a:rPr lang="fi-FI" sz="2200" dirty="0" err="1"/>
              <a:t>Disagreeing</a:t>
            </a:r>
            <a:r>
              <a:rPr lang="fi-FI" sz="2200" dirty="0"/>
              <a:t> </a:t>
            </a:r>
            <a:r>
              <a:rPr lang="fi-FI" sz="2200" dirty="0" err="1"/>
              <a:t>opinions</a:t>
            </a:r>
            <a:r>
              <a:rPr lang="fi-FI" sz="2200" dirty="0"/>
              <a:t> in Labour </a:t>
            </a:r>
            <a:r>
              <a:rPr lang="fi-FI" sz="2200" dirty="0" err="1"/>
              <a:t>Council</a:t>
            </a:r>
            <a:r>
              <a:rPr lang="fi-FI" sz="2200" dirty="0"/>
              <a:t>: 3 </a:t>
            </a:r>
            <a:r>
              <a:rPr lang="fi-FI" sz="2200" dirty="0" err="1"/>
              <a:t>voted</a:t>
            </a:r>
            <a:r>
              <a:rPr lang="fi-FI" sz="2200" dirty="0"/>
              <a:t> </a:t>
            </a:r>
            <a:r>
              <a:rPr lang="fi-FI" sz="2200" dirty="0" err="1"/>
              <a:t>from</a:t>
            </a:r>
            <a:r>
              <a:rPr lang="fi-FI" sz="2200" dirty="0"/>
              <a:t> </a:t>
            </a:r>
            <a:r>
              <a:rPr lang="fi-FI" sz="2200" dirty="0" err="1"/>
              <a:t>employer’s</a:t>
            </a:r>
            <a:r>
              <a:rPr lang="fi-FI" sz="2200" dirty="0"/>
              <a:t> side in </a:t>
            </a:r>
            <a:r>
              <a:rPr lang="fi-FI" sz="2200" dirty="0" err="1"/>
              <a:t>favour</a:t>
            </a:r>
            <a:r>
              <a:rPr lang="fi-FI" sz="2200" dirty="0"/>
              <a:t> </a:t>
            </a:r>
            <a:r>
              <a:rPr lang="fi-FI" sz="2200" dirty="0" err="1"/>
              <a:t>that</a:t>
            </a:r>
            <a:r>
              <a:rPr lang="fi-FI" sz="2200" dirty="0"/>
              <a:t> </a:t>
            </a:r>
            <a:r>
              <a:rPr lang="fi-FI" sz="2200" dirty="0" err="1"/>
              <a:t>direction</a:t>
            </a:r>
            <a:r>
              <a:rPr lang="fi-FI" sz="2200" dirty="0"/>
              <a:t> and supervision </a:t>
            </a:r>
            <a:r>
              <a:rPr lang="fi-FI" sz="2200" dirty="0" err="1"/>
              <a:t>criteria</a:t>
            </a:r>
            <a:r>
              <a:rPr lang="fi-FI" sz="2200" dirty="0"/>
              <a:t> </a:t>
            </a:r>
            <a:r>
              <a:rPr lang="fi-FI" sz="2200" dirty="0" err="1"/>
              <a:t>didn’t</a:t>
            </a:r>
            <a:r>
              <a:rPr lang="fi-FI" sz="2200" dirty="0"/>
              <a:t> </a:t>
            </a:r>
            <a:r>
              <a:rPr lang="fi-FI" sz="2200" dirty="0" err="1"/>
              <a:t>exist</a:t>
            </a:r>
            <a:r>
              <a:rPr lang="fi-FI" sz="2200" dirty="0"/>
              <a:t> in </a:t>
            </a:r>
            <a:r>
              <a:rPr lang="fi-FI" sz="2200" dirty="0" err="1"/>
              <a:t>these</a:t>
            </a:r>
            <a:r>
              <a:rPr lang="fi-FI" sz="2200" dirty="0"/>
              <a:t> </a:t>
            </a:r>
            <a:r>
              <a:rPr lang="fi-FI" sz="2200" dirty="0" err="1"/>
              <a:t>cases</a:t>
            </a:r>
            <a:endParaRPr lang="fi-FI" sz="2200" dirty="0"/>
          </a:p>
          <a:p>
            <a:endParaRPr lang="fi-FI" dirty="0"/>
          </a:p>
        </p:txBody>
      </p:sp>
      <p:sp>
        <p:nvSpPr>
          <p:cNvPr id="4" name="Päivämäärän paikkamerkki 3">
            <a:extLst>
              <a:ext uri="{FF2B5EF4-FFF2-40B4-BE49-F238E27FC236}">
                <a16:creationId xmlns:a16="http://schemas.microsoft.com/office/drawing/2014/main" id="{8299005F-5794-4191-97AF-B1A5EA55C60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1226E738-BBAC-4E0F-B381-2031F3FD31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7558922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8A3E1F-9325-4F62-826B-9D419029AEB6}"/>
              </a:ext>
            </a:extLst>
          </p:cNvPr>
          <p:cNvSpPr>
            <a:spLocks noGrp="1"/>
          </p:cNvSpPr>
          <p:nvPr>
            <p:ph type="title"/>
          </p:nvPr>
        </p:nvSpPr>
        <p:spPr>
          <a:xfrm>
            <a:off x="719328" y="712597"/>
            <a:ext cx="7089648" cy="570103"/>
          </a:xfrm>
        </p:spPr>
        <p:txBody>
          <a:bodyPr>
            <a:normAutofit/>
          </a:bodyPr>
          <a:lstStyle/>
          <a:p>
            <a:r>
              <a:rPr lang="fi-FI" sz="3200" b="1" dirty="0" err="1"/>
              <a:t>What’s</a:t>
            </a:r>
            <a:r>
              <a:rPr lang="fi-FI" sz="3200" b="1" dirty="0"/>
              <a:t> </a:t>
            </a:r>
            <a:r>
              <a:rPr lang="fi-FI" sz="3200" b="1" dirty="0" err="1"/>
              <a:t>next</a:t>
            </a:r>
            <a:r>
              <a:rPr lang="fi-FI" sz="3200" b="1" dirty="0"/>
              <a:t> </a:t>
            </a:r>
            <a:r>
              <a:rPr lang="fi-FI" sz="3200" b="1" dirty="0" err="1"/>
              <a:t>with</a:t>
            </a:r>
            <a:r>
              <a:rPr lang="fi-FI" sz="3200" b="1" dirty="0"/>
              <a:t> </a:t>
            </a:r>
            <a:r>
              <a:rPr lang="fi-FI" sz="3200" b="1" dirty="0" err="1"/>
              <a:t>the</a:t>
            </a:r>
            <a:r>
              <a:rPr lang="fi-FI" sz="3200" b="1" dirty="0"/>
              <a:t> </a:t>
            </a:r>
            <a:r>
              <a:rPr lang="fi-FI" sz="3200" b="1" dirty="0" err="1"/>
              <a:t>cases</a:t>
            </a:r>
            <a:r>
              <a:rPr lang="fi-FI" sz="3200" b="1" dirty="0"/>
              <a:t>?</a:t>
            </a:r>
          </a:p>
        </p:txBody>
      </p:sp>
      <p:sp>
        <p:nvSpPr>
          <p:cNvPr id="3" name="Tekstin paikkamerkki 2">
            <a:extLst>
              <a:ext uri="{FF2B5EF4-FFF2-40B4-BE49-F238E27FC236}">
                <a16:creationId xmlns:a16="http://schemas.microsoft.com/office/drawing/2014/main" id="{78D95CE4-3BD4-4088-A0B0-B042211B2529}"/>
              </a:ext>
            </a:extLst>
          </p:cNvPr>
          <p:cNvSpPr>
            <a:spLocks noGrp="1"/>
          </p:cNvSpPr>
          <p:nvPr>
            <p:ph type="body" sz="quarter" idx="13"/>
          </p:nvPr>
        </p:nvSpPr>
        <p:spPr>
          <a:xfrm>
            <a:off x="719328" y="1612900"/>
            <a:ext cx="11104373" cy="3898900"/>
          </a:xfrm>
        </p:spPr>
        <p:txBody>
          <a:bodyPr>
            <a:normAutofit fontScale="92500" lnSpcReduction="20000"/>
          </a:bodyPr>
          <a:lstStyle/>
          <a:p>
            <a:r>
              <a:rPr lang="fi-FI" sz="2200" dirty="0" err="1"/>
              <a:t>Improvement</a:t>
            </a:r>
            <a:r>
              <a:rPr lang="fi-FI" sz="2200" dirty="0"/>
              <a:t> </a:t>
            </a:r>
            <a:r>
              <a:rPr lang="fi-FI" sz="2200" dirty="0" err="1"/>
              <a:t>notices</a:t>
            </a:r>
            <a:r>
              <a:rPr lang="fi-FI" sz="2200" dirty="0"/>
              <a:t> on </a:t>
            </a:r>
            <a:r>
              <a:rPr lang="fi-FI" sz="2200" dirty="0" err="1"/>
              <a:t>working</a:t>
            </a:r>
            <a:r>
              <a:rPr lang="fi-FI" sz="2200" dirty="0"/>
              <a:t> </a:t>
            </a:r>
            <a:r>
              <a:rPr lang="fi-FI" sz="2200" dirty="0" err="1"/>
              <a:t>hour</a:t>
            </a:r>
            <a:r>
              <a:rPr lang="fi-FI" sz="2200" dirty="0"/>
              <a:t> </a:t>
            </a:r>
            <a:r>
              <a:rPr lang="fi-FI" sz="2200" dirty="0" err="1"/>
              <a:t>register</a:t>
            </a:r>
            <a:r>
              <a:rPr lang="fi-FI" sz="2200" dirty="0"/>
              <a:t> </a:t>
            </a:r>
            <a:r>
              <a:rPr lang="fi-FI" sz="2200" dirty="0" err="1"/>
              <a:t>given</a:t>
            </a:r>
            <a:r>
              <a:rPr lang="fi-FI" sz="2200" dirty="0"/>
              <a:t> in </a:t>
            </a:r>
            <a:r>
              <a:rPr lang="fi-FI" sz="2200" dirty="0" err="1"/>
              <a:t>inspection</a:t>
            </a:r>
            <a:r>
              <a:rPr lang="fi-FI" sz="2200" dirty="0"/>
              <a:t> </a:t>
            </a:r>
            <a:r>
              <a:rPr lang="fi-FI" sz="2200" dirty="0" err="1"/>
              <a:t>reports</a:t>
            </a:r>
            <a:r>
              <a:rPr lang="fi-FI" sz="2200" dirty="0"/>
              <a:t> to </a:t>
            </a:r>
            <a:r>
              <a:rPr lang="fi-FI" sz="2200" dirty="0" err="1"/>
              <a:t>the</a:t>
            </a:r>
            <a:r>
              <a:rPr lang="fi-FI" sz="2200" dirty="0"/>
              <a:t> </a:t>
            </a:r>
            <a:r>
              <a:rPr lang="fi-FI" sz="2200" dirty="0" err="1"/>
              <a:t>companies</a:t>
            </a:r>
            <a:endParaRPr lang="fi-FI" sz="2200" dirty="0"/>
          </a:p>
          <a:p>
            <a:pPr marL="0" indent="0">
              <a:buNone/>
            </a:pPr>
            <a:endParaRPr lang="fi-FI" dirty="0"/>
          </a:p>
          <a:p>
            <a:r>
              <a:rPr lang="fi-FI" sz="2200" dirty="0"/>
              <a:t>Deadline of </a:t>
            </a:r>
            <a:r>
              <a:rPr lang="fi-FI" sz="2200" dirty="0" err="1"/>
              <a:t>improvement</a:t>
            </a:r>
            <a:r>
              <a:rPr lang="fi-FI" sz="2200" dirty="0"/>
              <a:t> </a:t>
            </a:r>
            <a:r>
              <a:rPr lang="fi-FI" sz="2200" dirty="0" err="1"/>
              <a:t>notices</a:t>
            </a:r>
            <a:r>
              <a:rPr lang="fi-FI" sz="2200" dirty="0"/>
              <a:t> </a:t>
            </a:r>
            <a:r>
              <a:rPr lang="fi-FI" sz="2200" dirty="0" err="1"/>
              <a:t>expiring</a:t>
            </a:r>
            <a:r>
              <a:rPr lang="fi-FI" sz="2200" dirty="0"/>
              <a:t> in May-21 (6 </a:t>
            </a:r>
            <a:r>
              <a:rPr lang="fi-FI" sz="2200" dirty="0" err="1"/>
              <a:t>months</a:t>
            </a:r>
            <a:r>
              <a:rPr lang="fi-FI" sz="2200" dirty="0"/>
              <a:t>’ </a:t>
            </a:r>
            <a:r>
              <a:rPr lang="fi-FI" sz="2200" dirty="0" err="1"/>
              <a:t>time</a:t>
            </a:r>
            <a:r>
              <a:rPr lang="fi-FI" sz="2200" dirty="0"/>
              <a:t> to </a:t>
            </a:r>
            <a:r>
              <a:rPr lang="fi-FI" sz="2200" dirty="0" err="1"/>
              <a:t>start</a:t>
            </a:r>
            <a:r>
              <a:rPr lang="fi-FI" sz="2200" dirty="0"/>
              <a:t> </a:t>
            </a:r>
            <a:r>
              <a:rPr lang="fi-FI" sz="2200" dirty="0" err="1"/>
              <a:t>obeying</a:t>
            </a:r>
            <a:r>
              <a:rPr lang="fi-FI" sz="2200" dirty="0"/>
              <a:t> </a:t>
            </a:r>
            <a:r>
              <a:rPr lang="fi-FI" sz="2200" dirty="0" err="1"/>
              <a:t>improvement</a:t>
            </a:r>
            <a:r>
              <a:rPr lang="fi-FI" sz="2200" dirty="0"/>
              <a:t> </a:t>
            </a:r>
            <a:r>
              <a:rPr lang="fi-FI" sz="2200" dirty="0" err="1"/>
              <a:t>notices</a:t>
            </a:r>
            <a:r>
              <a:rPr lang="fi-FI" sz="2200" dirty="0"/>
              <a:t>)</a:t>
            </a:r>
          </a:p>
          <a:p>
            <a:pPr marL="0" indent="0">
              <a:buNone/>
            </a:pPr>
            <a:endParaRPr lang="fi-FI" sz="2200" dirty="0"/>
          </a:p>
          <a:p>
            <a:r>
              <a:rPr lang="fi-FI" sz="2200" dirty="0"/>
              <a:t>If </a:t>
            </a:r>
            <a:r>
              <a:rPr lang="fi-FI" sz="2200" dirty="0" err="1"/>
              <a:t>not</a:t>
            </a:r>
            <a:r>
              <a:rPr lang="fi-FI" sz="2200" dirty="0"/>
              <a:t> </a:t>
            </a:r>
            <a:r>
              <a:rPr lang="fi-FI" sz="2200" dirty="0" err="1"/>
              <a:t>obeyed</a:t>
            </a:r>
            <a:r>
              <a:rPr lang="fi-FI" sz="2200" dirty="0"/>
              <a:t>, </a:t>
            </a:r>
            <a:r>
              <a:rPr lang="fi-FI" sz="2200" dirty="0" err="1"/>
              <a:t>then</a:t>
            </a:r>
            <a:r>
              <a:rPr lang="fi-FI" sz="2200" dirty="0"/>
              <a:t> </a:t>
            </a:r>
            <a:r>
              <a:rPr lang="fi-FI" sz="2200" dirty="0" err="1"/>
              <a:t>administrative</a:t>
            </a:r>
            <a:r>
              <a:rPr lang="fi-FI" sz="2200" dirty="0"/>
              <a:t> </a:t>
            </a:r>
            <a:r>
              <a:rPr lang="fi-FI" sz="2200" dirty="0" err="1"/>
              <a:t>process</a:t>
            </a:r>
            <a:r>
              <a:rPr lang="fi-FI" sz="2200" dirty="0"/>
              <a:t> </a:t>
            </a:r>
            <a:r>
              <a:rPr lang="fi-FI" sz="2200" dirty="0" err="1"/>
              <a:t>where</a:t>
            </a:r>
            <a:r>
              <a:rPr lang="fi-FI" sz="2200" dirty="0"/>
              <a:t> </a:t>
            </a:r>
            <a:r>
              <a:rPr lang="fi-FI" sz="2200" dirty="0" err="1"/>
              <a:t>companies</a:t>
            </a:r>
            <a:r>
              <a:rPr lang="fi-FI" sz="2200" dirty="0"/>
              <a:t> </a:t>
            </a:r>
            <a:r>
              <a:rPr lang="fi-FI" sz="2200" dirty="0" err="1"/>
              <a:t>can</a:t>
            </a:r>
            <a:r>
              <a:rPr lang="fi-FI" sz="2200" dirty="0"/>
              <a:t> </a:t>
            </a:r>
            <a:r>
              <a:rPr lang="fi-FI" sz="2200" dirty="0" err="1"/>
              <a:t>be</a:t>
            </a:r>
            <a:r>
              <a:rPr lang="fi-FI" sz="2200" dirty="0"/>
              <a:t> </a:t>
            </a:r>
            <a:r>
              <a:rPr lang="fi-FI" sz="2200" dirty="0" err="1"/>
              <a:t>obliged</a:t>
            </a:r>
            <a:r>
              <a:rPr lang="fi-FI" sz="2200" dirty="0"/>
              <a:t> to </a:t>
            </a:r>
            <a:r>
              <a:rPr lang="fi-FI" sz="2200" dirty="0" err="1"/>
              <a:t>start</a:t>
            </a:r>
            <a:r>
              <a:rPr lang="fi-FI" sz="2200" dirty="0"/>
              <a:t> </a:t>
            </a:r>
            <a:r>
              <a:rPr lang="fi-FI" sz="2200" dirty="0" err="1"/>
              <a:t>obeying</a:t>
            </a:r>
            <a:r>
              <a:rPr lang="fi-FI" sz="2200" dirty="0"/>
              <a:t> </a:t>
            </a:r>
            <a:r>
              <a:rPr lang="fi-FI" sz="2200" dirty="0" err="1"/>
              <a:t>improvent</a:t>
            </a:r>
            <a:r>
              <a:rPr lang="fi-FI" sz="2200" dirty="0"/>
              <a:t> </a:t>
            </a:r>
            <a:r>
              <a:rPr lang="fi-FI" sz="2200" dirty="0" err="1"/>
              <a:t>notices</a:t>
            </a:r>
            <a:endParaRPr lang="fi-FI" sz="2200" dirty="0"/>
          </a:p>
          <a:p>
            <a:pPr lvl="1">
              <a:buFont typeface="Wingdings" panose="05000000000000000000" pitchFamily="2" charset="2"/>
              <a:buChar char="q"/>
            </a:pPr>
            <a:r>
              <a:rPr lang="fi-FI" sz="1900" dirty="0" err="1"/>
              <a:t>Employers</a:t>
            </a:r>
            <a:r>
              <a:rPr lang="fi-FI" sz="1900" dirty="0"/>
              <a:t> </a:t>
            </a:r>
            <a:r>
              <a:rPr lang="fi-FI" sz="1900" dirty="0" err="1"/>
              <a:t>do</a:t>
            </a:r>
            <a:r>
              <a:rPr lang="fi-FI" sz="1900" dirty="0"/>
              <a:t> </a:t>
            </a:r>
            <a:r>
              <a:rPr lang="fi-FI" sz="1900" dirty="0" err="1"/>
              <a:t>have</a:t>
            </a:r>
            <a:r>
              <a:rPr lang="fi-FI" sz="1900" dirty="0"/>
              <a:t> </a:t>
            </a:r>
            <a:r>
              <a:rPr lang="fi-FI" sz="1900" dirty="0" err="1"/>
              <a:t>the</a:t>
            </a:r>
            <a:r>
              <a:rPr lang="fi-FI" sz="1900" dirty="0"/>
              <a:t> </a:t>
            </a:r>
            <a:r>
              <a:rPr lang="fi-FI" sz="1900" dirty="0" err="1"/>
              <a:t>possibility</a:t>
            </a:r>
            <a:r>
              <a:rPr lang="fi-FI" sz="1900" dirty="0"/>
              <a:t> to </a:t>
            </a:r>
            <a:r>
              <a:rPr lang="fi-FI" sz="1900" dirty="0" err="1"/>
              <a:t>appeal</a:t>
            </a:r>
            <a:r>
              <a:rPr lang="fi-FI" sz="1900" dirty="0"/>
              <a:t> to </a:t>
            </a:r>
            <a:r>
              <a:rPr lang="fi-FI" sz="1900" dirty="0" err="1"/>
              <a:t>administrative</a:t>
            </a:r>
            <a:r>
              <a:rPr lang="fi-FI" sz="1900" dirty="0"/>
              <a:t> </a:t>
            </a:r>
            <a:r>
              <a:rPr lang="fi-FI" sz="1900" dirty="0" err="1"/>
              <a:t>court</a:t>
            </a:r>
            <a:r>
              <a:rPr lang="fi-FI" sz="1900" dirty="0"/>
              <a:t> on </a:t>
            </a:r>
            <a:r>
              <a:rPr lang="fi-FI" sz="1900" dirty="0" err="1"/>
              <a:t>the</a:t>
            </a:r>
            <a:r>
              <a:rPr lang="fi-FI" sz="1900" dirty="0"/>
              <a:t> </a:t>
            </a:r>
            <a:r>
              <a:rPr lang="fi-FI" sz="1900" dirty="0" err="1"/>
              <a:t>decisions</a:t>
            </a:r>
            <a:endParaRPr lang="fi-FI" sz="1900" dirty="0"/>
          </a:p>
          <a:p>
            <a:endParaRPr lang="fi-FI" dirty="0"/>
          </a:p>
          <a:p>
            <a:r>
              <a:rPr lang="fi-FI" sz="2200" dirty="0"/>
              <a:t>It is </a:t>
            </a:r>
            <a:r>
              <a:rPr lang="fi-FI" sz="2200" dirty="0" err="1"/>
              <a:t>probable</a:t>
            </a:r>
            <a:r>
              <a:rPr lang="fi-FI" sz="2200" dirty="0"/>
              <a:t> </a:t>
            </a:r>
            <a:r>
              <a:rPr lang="fi-FI" sz="2200" dirty="0" err="1"/>
              <a:t>that</a:t>
            </a:r>
            <a:r>
              <a:rPr lang="fi-FI" sz="2200" dirty="0"/>
              <a:t> </a:t>
            </a:r>
            <a:r>
              <a:rPr lang="fi-FI" sz="2200" dirty="0" err="1"/>
              <a:t>the</a:t>
            </a:r>
            <a:r>
              <a:rPr lang="fi-FI" sz="2200" dirty="0"/>
              <a:t> </a:t>
            </a:r>
            <a:r>
              <a:rPr lang="fi-FI" sz="2200" dirty="0" err="1"/>
              <a:t>companies</a:t>
            </a:r>
            <a:r>
              <a:rPr lang="fi-FI" sz="2200" dirty="0"/>
              <a:t> </a:t>
            </a:r>
            <a:r>
              <a:rPr lang="fi-FI" sz="2200" dirty="0" err="1"/>
              <a:t>might</a:t>
            </a:r>
            <a:r>
              <a:rPr lang="fi-FI" sz="2200" dirty="0"/>
              <a:t> </a:t>
            </a:r>
            <a:r>
              <a:rPr lang="fi-FI" sz="2200" dirty="0" err="1"/>
              <a:t>still</a:t>
            </a:r>
            <a:r>
              <a:rPr lang="fi-FI" sz="2200" dirty="0"/>
              <a:t> </a:t>
            </a:r>
            <a:r>
              <a:rPr lang="fi-FI" sz="2200" dirty="0" err="1"/>
              <a:t>question</a:t>
            </a:r>
            <a:r>
              <a:rPr lang="fi-FI" sz="2200" dirty="0"/>
              <a:t> </a:t>
            </a:r>
            <a:r>
              <a:rPr lang="fi-FI" sz="2200" dirty="0" err="1"/>
              <a:t>the</a:t>
            </a:r>
            <a:r>
              <a:rPr lang="fi-FI" sz="2200" dirty="0"/>
              <a:t> </a:t>
            </a:r>
            <a:r>
              <a:rPr lang="fi-FI" sz="2200" dirty="0" err="1"/>
              <a:t>outcome</a:t>
            </a:r>
            <a:r>
              <a:rPr lang="fi-FI" sz="2200" dirty="0"/>
              <a:t> =&gt; </a:t>
            </a:r>
            <a:r>
              <a:rPr lang="fi-FI" sz="2200" dirty="0" err="1"/>
              <a:t>appealing</a:t>
            </a:r>
            <a:r>
              <a:rPr lang="fi-FI" sz="2200" dirty="0"/>
              <a:t> </a:t>
            </a:r>
            <a:r>
              <a:rPr lang="fi-FI" sz="2200" dirty="0" err="1"/>
              <a:t>highly</a:t>
            </a:r>
            <a:r>
              <a:rPr lang="fi-FI" sz="2200" dirty="0"/>
              <a:t> </a:t>
            </a:r>
            <a:r>
              <a:rPr lang="fi-FI" sz="2200" dirty="0" err="1"/>
              <a:t>probable</a:t>
            </a:r>
            <a:endParaRPr lang="fi-FI" sz="2200" dirty="0"/>
          </a:p>
          <a:p>
            <a:endParaRPr lang="fi-FI" dirty="0"/>
          </a:p>
        </p:txBody>
      </p:sp>
      <p:sp>
        <p:nvSpPr>
          <p:cNvPr id="4" name="Päivämäärän paikkamerkki 3">
            <a:extLst>
              <a:ext uri="{FF2B5EF4-FFF2-40B4-BE49-F238E27FC236}">
                <a16:creationId xmlns:a16="http://schemas.microsoft.com/office/drawing/2014/main" id="{8BC2D4CC-BF6C-47C1-8B6F-CD566D9D175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7C43882C-17AD-4E5A-9FCC-43909EFA35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46693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378FE1C-4E59-4203-A736-EED7585216D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srgbClr val="E7E6E6"/>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srgbClr val="E7E6E6"/>
              </a:solidFill>
              <a:effectLst/>
              <a:uLnTx/>
              <a:uFillTx/>
              <a:latin typeface="Verdana"/>
              <a:ea typeface="+mn-ea"/>
              <a:cs typeface="+mn-cs"/>
            </a:endParaRPr>
          </a:p>
        </p:txBody>
      </p:sp>
      <p:sp>
        <p:nvSpPr>
          <p:cNvPr id="3" name="Dian numeron paikkamerkki 2">
            <a:extLst>
              <a:ext uri="{FF2B5EF4-FFF2-40B4-BE49-F238E27FC236}">
                <a16:creationId xmlns:a16="http://schemas.microsoft.com/office/drawing/2014/main" id="{D9CA858E-8DDB-41B0-B297-E56E5B416B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srgbClr val="E7E6E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r>
              <a:rPr kumimoji="0" lang="fi-FI" sz="800" b="0" i="0" u="none" strike="noStrike" kern="1200" cap="none" spc="0" normalizeH="0" baseline="0" noProof="0">
                <a:ln>
                  <a:noFill/>
                </a:ln>
                <a:solidFill>
                  <a:srgbClr val="E7E6E6"/>
                </a:solidFill>
                <a:effectLst/>
                <a:uLnTx/>
                <a:uFillTx/>
                <a:latin typeface="Verdana"/>
                <a:ea typeface="+mn-ea"/>
                <a:cs typeface="+mn-cs"/>
              </a:rPr>
              <a:t> </a:t>
            </a:r>
            <a:endParaRPr kumimoji="0" lang="fi-FI" sz="800" b="0" i="0" u="none" strike="noStrike" kern="1200" cap="none" spc="0" normalizeH="0" baseline="0" noProof="0" dirty="0">
              <a:ln>
                <a:noFill/>
              </a:ln>
              <a:solidFill>
                <a:srgbClr val="E7E6E6"/>
              </a:solidFill>
              <a:effectLst/>
              <a:uLnTx/>
              <a:uFillTx/>
              <a:latin typeface="Verdana"/>
              <a:ea typeface="+mn-ea"/>
              <a:cs typeface="+mn-cs"/>
            </a:endParaRPr>
          </a:p>
        </p:txBody>
      </p:sp>
    </p:spTree>
    <p:extLst>
      <p:ext uri="{BB962C8B-B14F-4D97-AF65-F5344CB8AC3E}">
        <p14:creationId xmlns:p14="http://schemas.microsoft.com/office/powerpoint/2010/main" val="3859797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72016" y="506413"/>
            <a:ext cx="10247313" cy="983720"/>
          </a:xfrm>
        </p:spPr>
        <p:txBody>
          <a:bodyPr/>
          <a:lstStyle/>
          <a:p>
            <a:r>
              <a:rPr lang="sv-SE" dirty="0" smtClean="0"/>
              <a:t>New </a:t>
            </a:r>
            <a:r>
              <a:rPr lang="sv-SE" dirty="0" err="1" smtClean="0"/>
              <a:t>ways</a:t>
            </a:r>
            <a:r>
              <a:rPr lang="sv-SE" dirty="0" smtClean="0"/>
              <a:t> </a:t>
            </a:r>
            <a:r>
              <a:rPr lang="sv-SE" dirty="0" err="1" smtClean="0"/>
              <a:t>of</a:t>
            </a:r>
            <a:r>
              <a:rPr lang="sv-SE" dirty="0" smtClean="0"/>
              <a:t> </a:t>
            </a:r>
            <a:r>
              <a:rPr lang="sv-SE" dirty="0" err="1" smtClean="0"/>
              <a:t>organising</a:t>
            </a:r>
            <a:r>
              <a:rPr lang="sv-SE" dirty="0" smtClean="0"/>
              <a:t> </a:t>
            </a:r>
            <a:r>
              <a:rPr lang="sv-SE" dirty="0" err="1" smtClean="0"/>
              <a:t>work</a:t>
            </a:r>
            <a:endParaRPr lang="sv-SE" dirty="0"/>
          </a:p>
        </p:txBody>
      </p:sp>
      <p:sp>
        <p:nvSpPr>
          <p:cNvPr id="3" name="Underrubrik 2"/>
          <p:cNvSpPr>
            <a:spLocks noGrp="1"/>
          </p:cNvSpPr>
          <p:nvPr>
            <p:ph type="subTitle" idx="1"/>
          </p:nvPr>
        </p:nvSpPr>
        <p:spPr>
          <a:xfrm>
            <a:off x="377031" y="1536171"/>
            <a:ext cx="10247313" cy="1655762"/>
          </a:xfrm>
        </p:spPr>
        <p:txBody>
          <a:bodyPr/>
          <a:lstStyle/>
          <a:p>
            <a:r>
              <a:rPr lang="sv-SE" dirty="0" smtClean="0"/>
              <a:t>Swedish </a:t>
            </a:r>
            <a:r>
              <a:rPr lang="sv-SE" dirty="0" err="1" smtClean="0"/>
              <a:t>Work</a:t>
            </a:r>
            <a:r>
              <a:rPr lang="sv-SE" dirty="0" smtClean="0"/>
              <a:t> Environment </a:t>
            </a:r>
            <a:r>
              <a:rPr lang="sv-SE" dirty="0" err="1" smtClean="0"/>
              <a:t>Authority</a:t>
            </a:r>
            <a:endParaRPr lang="sv-SE" dirty="0" smtClean="0"/>
          </a:p>
          <a:p>
            <a:r>
              <a:rPr lang="sv-SE" dirty="0" smtClean="0"/>
              <a:t>2021-02-17</a:t>
            </a:r>
          </a:p>
          <a:p>
            <a:r>
              <a:rPr lang="sv-SE" dirty="0" smtClean="0"/>
              <a:t>Mattias Karlsson och Sara Svensson</a:t>
            </a:r>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1100" b="0" i="0" u="none" strike="noStrike" kern="1200" cap="none" spc="0" normalizeH="0" baseline="0" noProof="0" smtClean="0">
                <a:ln>
                  <a:noFill/>
                </a:ln>
                <a:solidFill>
                  <a:prstClr val="black">
                    <a:tint val="75000"/>
                  </a:prst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100" b="0" i="0" u="none" strike="noStrike" kern="1200" cap="none" spc="0" normalizeH="0" baseline="0" noProof="0">
              <a:ln>
                <a:noFill/>
              </a:ln>
              <a:solidFill>
                <a:prstClr val="black">
                  <a:tint val="75000"/>
                </a:prstClr>
              </a:solidFill>
              <a:effectLst/>
              <a:uLnTx/>
              <a:uFillTx/>
              <a:latin typeface="Arial Narrow"/>
              <a:ea typeface="+mn-ea"/>
              <a:cs typeface="+mn-cs"/>
            </a:endParaRPr>
          </a:p>
        </p:txBody>
      </p:sp>
      <p:pic>
        <p:nvPicPr>
          <p:cNvPr id="5" name="Bildobjekt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3400" y="2904067"/>
            <a:ext cx="5249333" cy="3135487"/>
          </a:xfrm>
          <a:prstGeom prst="rect">
            <a:avLst/>
          </a:prstGeom>
        </p:spPr>
      </p:pic>
    </p:spTree>
    <p:extLst>
      <p:ext uri="{BB962C8B-B14F-4D97-AF65-F5344CB8AC3E}">
        <p14:creationId xmlns:p14="http://schemas.microsoft.com/office/powerpoint/2010/main" val="416667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The </a:t>
            </a:r>
            <a:r>
              <a:rPr lang="sv-SE" dirty="0" err="1" smtClean="0"/>
              <a:t>project</a:t>
            </a:r>
            <a:r>
              <a:rPr lang="sv-SE" dirty="0" smtClean="0"/>
              <a:t>: new forms </a:t>
            </a:r>
            <a:r>
              <a:rPr lang="sv-SE" dirty="0" err="1" smtClean="0"/>
              <a:t>of</a:t>
            </a:r>
            <a:r>
              <a:rPr lang="sv-SE" dirty="0" smtClean="0"/>
              <a:t> </a:t>
            </a:r>
            <a:r>
              <a:rPr lang="sv-SE" dirty="0" err="1" smtClean="0"/>
              <a:t>organising</a:t>
            </a:r>
            <a:r>
              <a:rPr lang="sv-SE" dirty="0" smtClean="0"/>
              <a:t> </a:t>
            </a:r>
            <a:r>
              <a:rPr lang="sv-SE" dirty="0" err="1" smtClean="0"/>
              <a:t>work</a:t>
            </a:r>
            <a:r>
              <a:rPr lang="sv-SE" dirty="0"/>
              <a:t/>
            </a:r>
            <a:br>
              <a:rPr lang="sv-SE" dirty="0"/>
            </a:br>
            <a:r>
              <a:rPr lang="sv-SE" dirty="0"/>
              <a:t>			</a:t>
            </a:r>
            <a:endParaRPr lang="sv-SE" strike="sngStrike" dirty="0"/>
          </a:p>
        </p:txBody>
      </p:sp>
      <p:sp>
        <p:nvSpPr>
          <p:cNvPr id="3" name="Platshållare för innehåll 2"/>
          <p:cNvSpPr>
            <a:spLocks noGrp="1"/>
          </p:cNvSpPr>
          <p:nvPr>
            <p:ph idx="1"/>
          </p:nvPr>
        </p:nvSpPr>
        <p:spPr>
          <a:xfrm>
            <a:off x="971551" y="1701800"/>
            <a:ext cx="10247312" cy="4390527"/>
          </a:xfrm>
        </p:spPr>
        <p:txBody>
          <a:bodyPr/>
          <a:lstStyle/>
          <a:p>
            <a:r>
              <a:rPr lang="en-GB" dirty="0"/>
              <a:t>A government assignment to be reported back in February 2022 (extended due to corona)</a:t>
            </a:r>
          </a:p>
          <a:p>
            <a:r>
              <a:rPr lang="en-GB" dirty="0"/>
              <a:t>The purpose is to gain knowledge of whether the work environment is satisfactory in this type of work.</a:t>
            </a:r>
          </a:p>
          <a:p>
            <a:r>
              <a:rPr lang="en-GB" dirty="0"/>
              <a:t>The aim is to test whether the work environment legislation in its current form is sufficient to make demands for improvements where necessary.</a:t>
            </a:r>
          </a:p>
          <a:p>
            <a:r>
              <a:rPr lang="en-GB" dirty="0"/>
              <a:t>Two inspectors, a project manager, a lawyer and a communicator.</a:t>
            </a:r>
          </a:p>
          <a:p>
            <a:r>
              <a:rPr lang="en-GB" dirty="0"/>
              <a:t>Project Directive 2018/035377.</a:t>
            </a:r>
          </a:p>
          <a:p>
            <a:r>
              <a:rPr lang="en-GB" dirty="0" smtClean="0"/>
              <a:t>Limited </a:t>
            </a:r>
            <a:r>
              <a:rPr lang="en-GB" dirty="0"/>
              <a:t>to the Work Environment Act (AML) with a focus on systematic work environment work (SAM).</a:t>
            </a:r>
            <a:endParaRPr lang="sv-SE" dirty="0"/>
          </a:p>
        </p:txBody>
      </p:sp>
    </p:spTree>
    <p:extLst>
      <p:ext uri="{BB962C8B-B14F-4D97-AF65-F5344CB8AC3E}">
        <p14:creationId xmlns:p14="http://schemas.microsoft.com/office/powerpoint/2010/main" val="230881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GB" b="1" i="1" dirty="0"/>
              <a:t>Lessons learned until now – labour inspectorates</a:t>
            </a:r>
            <a:endParaRPr lang="en-GB" dirty="0"/>
          </a:p>
        </p:txBody>
      </p:sp>
      <p:sp>
        <p:nvSpPr>
          <p:cNvPr id="3" name="Platshållare för innehåll 2"/>
          <p:cNvSpPr>
            <a:spLocks noGrp="1"/>
          </p:cNvSpPr>
          <p:nvPr>
            <p:ph idx="1"/>
          </p:nvPr>
        </p:nvSpPr>
        <p:spPr>
          <a:xfrm>
            <a:off x="1104293" y="1853248"/>
            <a:ext cx="8946541" cy="4535520"/>
          </a:xfrm>
        </p:spPr>
        <p:txBody>
          <a:bodyPr>
            <a:normAutofit/>
          </a:bodyPr>
          <a:lstStyle/>
          <a:p>
            <a:r>
              <a:rPr lang="sv-SE" dirty="0" err="1" smtClean="0"/>
              <a:t>Iceland</a:t>
            </a:r>
            <a:endParaRPr lang="sv-SE" dirty="0"/>
          </a:p>
          <a:p>
            <a:pPr marL="457200" lvl="1" indent="0">
              <a:buNone/>
            </a:pPr>
            <a:r>
              <a:rPr lang="sv-SE" sz="1700" dirty="0"/>
              <a:t>-</a:t>
            </a:r>
            <a:r>
              <a:rPr lang="sv-SE" sz="1700" dirty="0" smtClean="0"/>
              <a:t> </a:t>
            </a:r>
            <a:r>
              <a:rPr lang="is-IS" sz="1700" dirty="0"/>
              <a:t>Sandra Heimisdóttir</a:t>
            </a:r>
            <a:br>
              <a:rPr lang="is-IS" sz="1700" dirty="0"/>
            </a:br>
            <a:r>
              <a:rPr lang="is-IS" sz="1700" dirty="0"/>
              <a:t>Vinnueftirlitið | Administration of Occupational Safety and </a:t>
            </a:r>
            <a:r>
              <a:rPr lang="is-IS" sz="1700" dirty="0" smtClean="0"/>
              <a:t>Health</a:t>
            </a:r>
          </a:p>
          <a:p>
            <a:pPr marL="457200" lvl="1" indent="0">
              <a:buNone/>
            </a:pPr>
            <a:r>
              <a:rPr lang="sv-SE" sz="2000" dirty="0" smtClean="0"/>
              <a:t>Finland</a:t>
            </a:r>
          </a:p>
          <a:p>
            <a:pPr marL="457200" lvl="1" indent="0">
              <a:buNone/>
            </a:pPr>
            <a:r>
              <a:rPr lang="sv-SE" dirty="0"/>
              <a:t>-</a:t>
            </a:r>
            <a:r>
              <a:rPr lang="sv-SE" dirty="0" smtClean="0"/>
              <a:t> Riku Rajamäki</a:t>
            </a:r>
          </a:p>
          <a:p>
            <a:pPr marL="457200" lvl="1" indent="0">
              <a:buNone/>
            </a:pPr>
            <a:r>
              <a:rPr lang="en-US" dirty="0"/>
              <a:t>Regional State Administrative Agency for Southern Finland/Division of Occupational Health and </a:t>
            </a:r>
            <a:r>
              <a:rPr lang="en-US" dirty="0" smtClean="0"/>
              <a:t>Safety</a:t>
            </a:r>
            <a:endParaRPr lang="sv-SE" dirty="0" smtClean="0"/>
          </a:p>
          <a:p>
            <a:r>
              <a:rPr lang="sv-SE" dirty="0" smtClean="0"/>
              <a:t>Sweden</a:t>
            </a:r>
          </a:p>
          <a:p>
            <a:pPr marL="457200" lvl="1" indent="0">
              <a:buNone/>
            </a:pPr>
            <a:r>
              <a:rPr lang="sv-SE" sz="1700" dirty="0"/>
              <a:t>-</a:t>
            </a:r>
            <a:r>
              <a:rPr lang="sv-SE" sz="1700" dirty="0" smtClean="0"/>
              <a:t> Sara Svensson, Mattias Karlsson</a:t>
            </a:r>
          </a:p>
          <a:p>
            <a:pPr marL="457200" lvl="1" indent="0">
              <a:buNone/>
            </a:pPr>
            <a:r>
              <a:rPr lang="sv-SE" sz="1700" dirty="0" smtClean="0"/>
              <a:t>Swedish </a:t>
            </a:r>
            <a:r>
              <a:rPr lang="sv-SE" sz="1700" dirty="0" err="1" smtClean="0"/>
              <a:t>Work</a:t>
            </a:r>
            <a:r>
              <a:rPr lang="sv-SE" sz="1700" dirty="0" smtClean="0"/>
              <a:t> Environment </a:t>
            </a:r>
            <a:r>
              <a:rPr lang="sv-SE" sz="1700" dirty="0" err="1" smtClean="0"/>
              <a:t>Authority</a:t>
            </a:r>
            <a:endParaRPr lang="sv-SE" sz="1700" dirty="0" smtClean="0"/>
          </a:p>
          <a:p>
            <a:pPr marL="457200" lvl="1" indent="0">
              <a:buNone/>
            </a:pPr>
            <a:r>
              <a:rPr lang="sv-SE" sz="1700" dirty="0" smtClean="0"/>
              <a:t>- Lisa </a:t>
            </a:r>
            <a:r>
              <a:rPr lang="sv-SE" sz="1700" dirty="0" err="1" smtClean="0"/>
              <a:t>Hemph</a:t>
            </a:r>
            <a:r>
              <a:rPr lang="sv-SE" sz="1700" dirty="0" smtClean="0"/>
              <a:t> and Rebecca Filis</a:t>
            </a:r>
          </a:p>
          <a:p>
            <a:pPr marL="457200" lvl="1" indent="0">
              <a:buNone/>
            </a:pPr>
            <a:r>
              <a:rPr lang="sv-SE" sz="1700" dirty="0" smtClean="0"/>
              <a:t>Swedish Public </a:t>
            </a:r>
            <a:r>
              <a:rPr lang="sv-SE" sz="1700" dirty="0" err="1" smtClean="0"/>
              <a:t>Employment</a:t>
            </a:r>
            <a:r>
              <a:rPr lang="sv-SE" sz="1700" dirty="0" smtClean="0"/>
              <a:t> Service &amp; Swedish Tax Agency</a:t>
            </a:r>
          </a:p>
          <a:p>
            <a:pPr lvl="1">
              <a:buFontTx/>
              <a:buChar char="-"/>
            </a:pPr>
            <a:endParaRPr lang="sv-SE" sz="1700" dirty="0" smtClean="0"/>
          </a:p>
        </p:txBody>
      </p:sp>
      <p:sp>
        <p:nvSpPr>
          <p:cNvPr id="4" name="Platshållare för bild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sv-SE"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94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79390" y="502709"/>
            <a:ext cx="10247312" cy="785318"/>
          </a:xfrm>
        </p:spPr>
        <p:txBody>
          <a:bodyPr/>
          <a:lstStyle/>
          <a:p>
            <a:r>
              <a:rPr lang="sv-SE" dirty="0" err="1" smtClean="0"/>
              <a:t>Inspections</a:t>
            </a:r>
            <a:r>
              <a:rPr lang="sv-SE" dirty="0" smtClean="0"/>
              <a:t> – the </a:t>
            </a:r>
            <a:r>
              <a:rPr lang="sv-SE" dirty="0" err="1" smtClean="0"/>
              <a:t>way</a:t>
            </a:r>
            <a:r>
              <a:rPr lang="sv-SE" dirty="0" smtClean="0"/>
              <a:t> it </a:t>
            </a:r>
            <a:r>
              <a:rPr lang="sv-SE" dirty="0" err="1" smtClean="0"/>
              <a:t>works</a:t>
            </a:r>
            <a:endParaRPr lang="sv-SE" dirty="0"/>
          </a:p>
        </p:txBody>
      </p:sp>
      <p:sp>
        <p:nvSpPr>
          <p:cNvPr id="3" name="Platshållare för innehåll 2"/>
          <p:cNvSpPr>
            <a:spLocks noGrp="1"/>
          </p:cNvSpPr>
          <p:nvPr>
            <p:ph idx="1"/>
          </p:nvPr>
        </p:nvSpPr>
        <p:spPr>
          <a:xfrm>
            <a:off x="587228" y="1288026"/>
            <a:ext cx="10866757" cy="4660489"/>
          </a:xfrm>
        </p:spPr>
        <p:txBody>
          <a:bodyPr/>
          <a:lstStyle/>
          <a:p>
            <a:pPr marL="0" indent="0">
              <a:buNone/>
            </a:pPr>
            <a:r>
              <a:rPr lang="en-GB" b="1" dirty="0"/>
              <a:t>A regular inspection:</a:t>
            </a:r>
          </a:p>
          <a:p>
            <a:pPr marL="0" indent="0">
              <a:buNone/>
            </a:pPr>
            <a:r>
              <a:rPr lang="en-GB" dirty="0"/>
              <a:t>We meet an employer at the workplace where the employer knows what the employee is working on and where the work is performed. We also meet workers.</a:t>
            </a:r>
          </a:p>
          <a:p>
            <a:pPr marL="0" indent="0">
              <a:buNone/>
            </a:pPr>
            <a:r>
              <a:rPr lang="en-GB" dirty="0"/>
              <a:t>We know that the Work Environment Act and our regulations apply to the employer</a:t>
            </a:r>
            <a:r>
              <a:rPr lang="en-GB" dirty="0" smtClean="0"/>
              <a:t>.</a:t>
            </a:r>
            <a:endParaRPr lang="en-GB" b="1" dirty="0"/>
          </a:p>
          <a:p>
            <a:pPr marL="0" indent="0">
              <a:buNone/>
            </a:pPr>
            <a:r>
              <a:rPr lang="en-GB" b="1" dirty="0"/>
              <a:t>Inspections of digital platforms and self-employment companies:</a:t>
            </a:r>
          </a:p>
          <a:p>
            <a:pPr marL="0" indent="0">
              <a:buNone/>
            </a:pPr>
            <a:r>
              <a:rPr lang="en-GB" dirty="0"/>
              <a:t>We meet the owner / owners of the company, but never see the workplaces </a:t>
            </a:r>
            <a:r>
              <a:rPr lang="en-GB" dirty="0" smtClean="0"/>
              <a:t>where</a:t>
            </a:r>
            <a:endParaRPr lang="en-GB" dirty="0"/>
          </a:p>
          <a:p>
            <a:pPr marL="0" indent="0">
              <a:buNone/>
            </a:pPr>
            <a:r>
              <a:rPr lang="en-GB" dirty="0"/>
              <a:t> the work is performed. We do not meet those who do the work.</a:t>
            </a:r>
          </a:p>
          <a:p>
            <a:pPr marL="0" indent="0">
              <a:buNone/>
            </a:pPr>
            <a:r>
              <a:rPr lang="en-GB" dirty="0"/>
              <a:t>Several of the companies we have met would like to know what applies and what responsibility they have.</a:t>
            </a:r>
          </a:p>
          <a:p>
            <a:pPr marL="0" indent="0">
              <a:buNone/>
            </a:pPr>
            <a:r>
              <a:rPr lang="en-GB" dirty="0"/>
              <a:t>In this project, we do not know if the Work Environment Act applies.</a:t>
            </a: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1431" y="5040594"/>
            <a:ext cx="2296195" cy="1242761"/>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9485" y="86310"/>
            <a:ext cx="2418141" cy="1711718"/>
          </a:xfrm>
          <a:prstGeom prst="rect">
            <a:avLst/>
          </a:prstGeom>
        </p:spPr>
      </p:pic>
    </p:spTree>
    <p:extLst>
      <p:ext uri="{BB962C8B-B14F-4D97-AF65-F5344CB8AC3E}">
        <p14:creationId xmlns:p14="http://schemas.microsoft.com/office/powerpoint/2010/main" val="304914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Inspections</a:t>
            </a:r>
            <a:r>
              <a:rPr lang="sv-SE" dirty="0" smtClean="0"/>
              <a:t> </a:t>
            </a:r>
            <a:r>
              <a:rPr lang="sv-SE" dirty="0" err="1" smtClean="0"/>
              <a:t>done</a:t>
            </a:r>
            <a:r>
              <a:rPr lang="sv-SE" dirty="0" smtClean="0"/>
              <a:t> so far</a:t>
            </a:r>
            <a:endParaRPr lang="sv-SE" dirty="0"/>
          </a:p>
        </p:txBody>
      </p:sp>
      <p:sp>
        <p:nvSpPr>
          <p:cNvPr id="3" name="Platshållare för innehåll 2"/>
          <p:cNvSpPr>
            <a:spLocks noGrp="1"/>
          </p:cNvSpPr>
          <p:nvPr>
            <p:ph idx="1"/>
          </p:nvPr>
        </p:nvSpPr>
        <p:spPr>
          <a:xfrm>
            <a:off x="971551" y="1406013"/>
            <a:ext cx="10247312" cy="4796483"/>
          </a:xfrm>
        </p:spPr>
        <p:txBody>
          <a:bodyPr/>
          <a:lstStyle/>
          <a:p>
            <a:r>
              <a:rPr lang="en-GB" dirty="0"/>
              <a:t>We have carried out 25 inspections, most of which have led to demands for action.</a:t>
            </a:r>
          </a:p>
          <a:p>
            <a:r>
              <a:rPr lang="en-GB" dirty="0"/>
              <a:t>Since March 20, 2020, no inspections have been carried out due to pandemic.</a:t>
            </a:r>
          </a:p>
          <a:p>
            <a:r>
              <a:rPr lang="en-GB" dirty="0"/>
              <a:t>3 businesses have been fined: 2 digital platforms and 1 self-employed company.</a:t>
            </a:r>
          </a:p>
          <a:p>
            <a:r>
              <a:rPr lang="en-GB" dirty="0"/>
              <a:t>The </a:t>
            </a:r>
            <a:r>
              <a:rPr lang="en-GB" dirty="0" smtClean="0"/>
              <a:t>digital </a:t>
            </a:r>
            <a:r>
              <a:rPr lang="en-GB" dirty="0"/>
              <a:t>platforms have appealed the decision with justification as to why they do not consider themselves to have employer responsibility for the work environment.</a:t>
            </a:r>
          </a:p>
          <a:p>
            <a:r>
              <a:rPr lang="en-GB" dirty="0"/>
              <a:t>The requirements </a:t>
            </a:r>
            <a:r>
              <a:rPr lang="en-GB" dirty="0" smtClean="0"/>
              <a:t>are set </a:t>
            </a:r>
            <a:r>
              <a:rPr lang="en-GB" dirty="0"/>
              <a:t>on the basis of the regulations on systematic work environment work, AFS </a:t>
            </a:r>
            <a:r>
              <a:rPr lang="en-GB" dirty="0" smtClean="0"/>
              <a:t>2001:1</a:t>
            </a:r>
            <a:r>
              <a:rPr lang="en-GB" dirty="0"/>
              <a:t>.</a:t>
            </a:r>
          </a:p>
          <a:p>
            <a:r>
              <a:rPr lang="en-GB" dirty="0"/>
              <a:t>The decision against the self-employment company has been revoked due to a ruling from the Court of Appeal in October 2019. The Swedish Work Environment Authority appealed the </a:t>
            </a:r>
            <a:r>
              <a:rPr lang="en-GB" dirty="0" smtClean="0"/>
              <a:t>ruling</a:t>
            </a:r>
            <a:r>
              <a:rPr lang="en-GB" dirty="0"/>
              <a:t>, but the Supreme Administrative Court decided in January 2021 not to grant leave to appeal</a:t>
            </a:r>
            <a:r>
              <a:rPr lang="en-GB" dirty="0" smtClean="0"/>
              <a:t>.</a:t>
            </a:r>
            <a:endParaRPr lang="sv-SE" dirty="0"/>
          </a:p>
        </p:txBody>
      </p:sp>
      <p:sp>
        <p:nvSpPr>
          <p:cNvPr id="4" name="Platshållare för bildnumm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1100" b="0" i="0" u="none" strike="noStrike" kern="1200" cap="none" spc="0" normalizeH="0" baseline="0" noProof="0" smtClean="0">
                <a:ln>
                  <a:noFill/>
                </a:ln>
                <a:solidFill>
                  <a:prstClr val="black">
                    <a:tint val="75000"/>
                  </a:prstClr>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sv-SE" sz="1100" b="0" i="0" u="none" strike="noStrike" kern="1200" cap="none" spc="0" normalizeH="0" baseline="0" noProof="0">
              <a:ln>
                <a:noFill/>
              </a:ln>
              <a:solidFill>
                <a:prstClr val="black">
                  <a:tint val="75000"/>
                </a:prstClr>
              </a:solidFill>
              <a:effectLst/>
              <a:uLnTx/>
              <a:uFillTx/>
              <a:latin typeface="Arial Narrow"/>
              <a:ea typeface="+mn-ea"/>
              <a:cs typeface="+mn-cs"/>
            </a:endParaRPr>
          </a:p>
        </p:txBody>
      </p:sp>
    </p:spTree>
    <p:extLst>
      <p:ext uri="{BB962C8B-B14F-4D97-AF65-F5344CB8AC3E}">
        <p14:creationId xmlns:p14="http://schemas.microsoft.com/office/powerpoint/2010/main" val="42696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69951" y="248712"/>
            <a:ext cx="10247312" cy="987425"/>
          </a:xfrm>
        </p:spPr>
        <p:txBody>
          <a:bodyPr/>
          <a:lstStyle/>
          <a:p>
            <a:r>
              <a:rPr lang="sv-SE" dirty="0" smtClean="0"/>
              <a:t/>
            </a:r>
            <a:br>
              <a:rPr lang="sv-SE" dirty="0" smtClean="0"/>
            </a:br>
            <a:r>
              <a:rPr lang="sv-SE" dirty="0" smtClean="0"/>
              <a:t>Challenges</a:t>
            </a:r>
            <a:br>
              <a:rPr lang="sv-SE" dirty="0" smtClean="0"/>
            </a:br>
            <a:r>
              <a:rPr lang="sv-SE" dirty="0" smtClean="0"/>
              <a:t/>
            </a:r>
            <a:br>
              <a:rPr lang="sv-SE" dirty="0" smtClean="0"/>
            </a:br>
            <a:r>
              <a:rPr lang="sv-SE" dirty="0"/>
              <a:t/>
            </a:r>
            <a:br>
              <a:rPr lang="sv-SE" dirty="0"/>
            </a:br>
            <a:endParaRPr lang="sv-SE" dirty="0"/>
          </a:p>
        </p:txBody>
      </p:sp>
      <p:sp>
        <p:nvSpPr>
          <p:cNvPr id="3" name="Platshållare för innehåll 2"/>
          <p:cNvSpPr>
            <a:spLocks noGrp="1"/>
          </p:cNvSpPr>
          <p:nvPr>
            <p:ph idx="1"/>
          </p:nvPr>
        </p:nvSpPr>
        <p:spPr>
          <a:xfrm>
            <a:off x="794570" y="813349"/>
            <a:ext cx="10247312" cy="5489127"/>
          </a:xfrm>
        </p:spPr>
        <p:txBody>
          <a:bodyPr/>
          <a:lstStyle/>
          <a:p>
            <a:endParaRPr lang="sv-SE" u="sng" dirty="0" smtClean="0"/>
          </a:p>
          <a:p>
            <a:endParaRPr lang="sv-SE" dirty="0" smtClean="0"/>
          </a:p>
          <a:p>
            <a:r>
              <a:rPr lang="en-GB" sz="3200" dirty="0"/>
              <a:t>Difficult to assess responses to risk assessments.</a:t>
            </a:r>
          </a:p>
          <a:p>
            <a:r>
              <a:rPr lang="en-GB" sz="3200" dirty="0"/>
              <a:t>Post-registered assignments.</a:t>
            </a:r>
          </a:p>
          <a:p>
            <a:r>
              <a:rPr lang="en-GB" sz="3200" dirty="0"/>
              <a:t>Some have the will to do the right thing but do not know </a:t>
            </a:r>
            <a:r>
              <a:rPr lang="en-GB" sz="3200" dirty="0" smtClean="0"/>
              <a:t>how to.</a:t>
            </a:r>
            <a:endParaRPr lang="en-GB" sz="3200" dirty="0"/>
          </a:p>
          <a:p>
            <a:r>
              <a:rPr lang="en-GB" sz="3200" dirty="0"/>
              <a:t>Foreign-registered companies.</a:t>
            </a:r>
          </a:p>
          <a:p>
            <a:r>
              <a:rPr lang="en-GB" sz="3200" dirty="0"/>
              <a:t>We do not meet contractors / workers.</a:t>
            </a:r>
            <a:endParaRPr lang="sv-SE" sz="3200" dirty="0"/>
          </a:p>
          <a:p>
            <a:pPr marL="0" indent="0">
              <a:buNone/>
            </a:pPr>
            <a:endParaRPr lang="sv-SE" dirty="0"/>
          </a:p>
        </p:txBody>
      </p:sp>
    </p:spTree>
    <p:extLst>
      <p:ext uri="{BB962C8B-B14F-4D97-AF65-F5344CB8AC3E}">
        <p14:creationId xmlns:p14="http://schemas.microsoft.com/office/powerpoint/2010/main" val="265370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What</a:t>
            </a:r>
            <a:r>
              <a:rPr lang="sv-SE" dirty="0" smtClean="0"/>
              <a:t> </a:t>
            </a:r>
            <a:r>
              <a:rPr lang="sv-SE" dirty="0" err="1" smtClean="0"/>
              <a:t>happens</a:t>
            </a:r>
            <a:r>
              <a:rPr lang="sv-SE" dirty="0" smtClean="0"/>
              <a:t> </a:t>
            </a:r>
            <a:r>
              <a:rPr lang="sv-SE" dirty="0" err="1" smtClean="0"/>
              <a:t>now</a:t>
            </a:r>
            <a:r>
              <a:rPr lang="sv-SE" dirty="0" smtClean="0"/>
              <a:t>?</a:t>
            </a:r>
            <a:endParaRPr lang="sv-SE" dirty="0"/>
          </a:p>
        </p:txBody>
      </p:sp>
      <p:sp>
        <p:nvSpPr>
          <p:cNvPr id="3" name="Platshållare för innehåll 2"/>
          <p:cNvSpPr>
            <a:spLocks noGrp="1"/>
          </p:cNvSpPr>
          <p:nvPr>
            <p:ph idx="1"/>
          </p:nvPr>
        </p:nvSpPr>
        <p:spPr>
          <a:xfrm>
            <a:off x="971551" y="2201333"/>
            <a:ext cx="10247312" cy="3681674"/>
          </a:xfrm>
        </p:spPr>
        <p:txBody>
          <a:bodyPr/>
          <a:lstStyle/>
          <a:p>
            <a:endParaRPr lang="sv-SE" dirty="0" smtClean="0"/>
          </a:p>
          <a:p>
            <a:endParaRPr lang="sv-SE" dirty="0" smtClean="0"/>
          </a:p>
          <a:p>
            <a:endParaRPr lang="en-GB" dirty="0" smtClean="0"/>
          </a:p>
          <a:p>
            <a:r>
              <a:rPr lang="en-GB" dirty="0" smtClean="0"/>
              <a:t>We </a:t>
            </a:r>
            <a:r>
              <a:rPr lang="en-GB" dirty="0"/>
              <a:t>will carry out distance follow-ups on the companies that have received </a:t>
            </a:r>
            <a:r>
              <a:rPr lang="en-GB" dirty="0" smtClean="0"/>
              <a:t>demands to follow requirements from our side.</a:t>
            </a:r>
            <a:endParaRPr lang="en-GB" dirty="0"/>
          </a:p>
          <a:p>
            <a:r>
              <a:rPr lang="en-GB" dirty="0"/>
              <a:t>We will resume physical inspections when the </a:t>
            </a:r>
            <a:r>
              <a:rPr lang="en-GB" dirty="0" smtClean="0"/>
              <a:t>situation in society </a:t>
            </a:r>
            <a:r>
              <a:rPr lang="en-GB" dirty="0"/>
              <a:t>allows.</a:t>
            </a:r>
          </a:p>
          <a:p>
            <a:r>
              <a:rPr lang="en-GB" dirty="0"/>
              <a:t>Two companies have appealed the injunctions with a fine and these appeals have been forwarded to the administrative court.</a:t>
            </a:r>
            <a:endParaRPr lang="sv-SE" dirty="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9788" y="281852"/>
            <a:ext cx="3323561" cy="3220930"/>
          </a:xfrm>
          <a:prstGeom prst="rect">
            <a:avLst/>
          </a:prstGeom>
        </p:spPr>
      </p:pic>
    </p:spTree>
    <p:extLst>
      <p:ext uri="{BB962C8B-B14F-4D97-AF65-F5344CB8AC3E}">
        <p14:creationId xmlns:p14="http://schemas.microsoft.com/office/powerpoint/2010/main" val="263015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37782DC-EB5E-7A46-B01E-A2D74AF28CFE}"/>
              </a:ext>
            </a:extLst>
          </p:cNvPr>
          <p:cNvSpPr>
            <a:spLocks noGrp="1"/>
          </p:cNvSpPr>
          <p:nvPr>
            <p:ph type="subTitle" idx="1"/>
          </p:nvPr>
        </p:nvSpPr>
        <p:spPr>
          <a:xfrm>
            <a:off x="1524000" y="4238626"/>
            <a:ext cx="9144000" cy="2232024"/>
          </a:xfrm>
        </p:spPr>
        <p:txBody>
          <a:bodyPr>
            <a:normAutofit/>
          </a:bodyPr>
          <a:lstStyle/>
          <a:p>
            <a:r>
              <a:rPr lang="en-US" dirty="0" err="1"/>
              <a:t>Giglab</a:t>
            </a:r>
            <a:r>
              <a:rPr lang="en-US" dirty="0"/>
              <a:t> Sweden is </a:t>
            </a:r>
            <a:r>
              <a:rPr lang="sv-SE" dirty="0"/>
              <a:t>a</a:t>
            </a:r>
            <a:r>
              <a:rPr lang="en-US" dirty="0"/>
              <a:t> policy initiative advocating sustainable growth of the gig economy in Sweden</a:t>
            </a:r>
          </a:p>
          <a:p>
            <a:endParaRPr lang="en-US" dirty="0"/>
          </a:p>
          <a:p>
            <a:r>
              <a:rPr lang="sv-SE" b="1" dirty="0" err="1"/>
              <a:t>Webinar</a:t>
            </a:r>
            <a:r>
              <a:rPr lang="sv-SE" b="1" dirty="0"/>
              <a:t>, 17 FEBRARY 2021</a:t>
            </a:r>
          </a:p>
        </p:txBody>
      </p:sp>
      <p:pic>
        <p:nvPicPr>
          <p:cNvPr id="5" name="Bildobjekt 4">
            <a:extLst>
              <a:ext uri="{FF2B5EF4-FFF2-40B4-BE49-F238E27FC236}">
                <a16:creationId xmlns:a16="http://schemas.microsoft.com/office/drawing/2014/main" id="{DF379459-0C8C-CC45-AC72-88CD8F8DD9DB}"/>
              </a:ext>
            </a:extLst>
          </p:cNvPr>
          <p:cNvPicPr>
            <a:picLocks noChangeAspect="1"/>
          </p:cNvPicPr>
          <p:nvPr/>
        </p:nvPicPr>
        <p:blipFill rotWithShape="1">
          <a:blip r:embed="rId2"/>
          <a:srcRect t="6645" b="33660"/>
          <a:stretch/>
        </p:blipFill>
        <p:spPr>
          <a:xfrm>
            <a:off x="495300" y="387350"/>
            <a:ext cx="11201400" cy="3479799"/>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B7BB25B3-4682-714D-A550-2C8FC11802B3}"/>
              </a:ext>
            </a:extLst>
          </p:cNvPr>
          <p:cNvPicPr>
            <a:picLocks noChangeAspect="1"/>
          </p:cNvPicPr>
          <p:nvPr/>
        </p:nvPicPr>
        <p:blipFill>
          <a:blip r:embed="rId3"/>
          <a:stretch>
            <a:fillRect/>
          </a:stretch>
        </p:blipFill>
        <p:spPr>
          <a:xfrm>
            <a:off x="10248900" y="171450"/>
            <a:ext cx="1714500" cy="857250"/>
          </a:xfrm>
          <a:prstGeom prst="rect">
            <a:avLst/>
          </a:prstGeom>
        </p:spPr>
      </p:pic>
    </p:spTree>
    <p:extLst>
      <p:ext uri="{BB962C8B-B14F-4D97-AF65-F5344CB8AC3E}">
        <p14:creationId xmlns:p14="http://schemas.microsoft.com/office/powerpoint/2010/main" val="1078625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37782DC-EB5E-7A46-B01E-A2D74AF28CFE}"/>
              </a:ext>
            </a:extLst>
          </p:cNvPr>
          <p:cNvSpPr>
            <a:spLocks noGrp="1"/>
          </p:cNvSpPr>
          <p:nvPr>
            <p:ph type="subTitle" idx="1"/>
          </p:nvPr>
        </p:nvSpPr>
        <p:spPr>
          <a:xfrm>
            <a:off x="659757" y="1028700"/>
            <a:ext cx="7963382" cy="641349"/>
          </a:xfrm>
        </p:spPr>
        <p:txBody>
          <a:bodyPr>
            <a:normAutofit/>
          </a:bodyPr>
          <a:lstStyle/>
          <a:p>
            <a:pPr algn="l"/>
            <a:r>
              <a:rPr lang="sv-SE" sz="4000" b="1" u="sng" dirty="0"/>
              <a:t>INTRO</a:t>
            </a:r>
          </a:p>
          <a:p>
            <a:pPr algn="l"/>
            <a:endParaRPr lang="sv-SE" sz="4000" b="1" u="sng" dirty="0"/>
          </a:p>
          <a:p>
            <a:pPr algn="l"/>
            <a:endParaRPr lang="sv-SE" sz="2000" dirty="0"/>
          </a:p>
        </p:txBody>
      </p:sp>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3"/>
          <a:stretch>
            <a:fillRect/>
          </a:stretch>
        </p:blipFill>
        <p:spPr>
          <a:xfrm>
            <a:off x="10353930" y="5857105"/>
            <a:ext cx="1714500" cy="857250"/>
          </a:xfrm>
          <a:prstGeom prst="rect">
            <a:avLst/>
          </a:prstGeom>
        </p:spPr>
      </p:pic>
      <p:sp>
        <p:nvSpPr>
          <p:cNvPr id="7" name="textruta 6">
            <a:extLst>
              <a:ext uri="{FF2B5EF4-FFF2-40B4-BE49-F238E27FC236}">
                <a16:creationId xmlns:a16="http://schemas.microsoft.com/office/drawing/2014/main" id="{22211D2B-0390-7147-88E7-B5FC01575C4F}"/>
              </a:ext>
            </a:extLst>
          </p:cNvPr>
          <p:cNvSpPr txBox="1"/>
          <p:nvPr/>
        </p:nvSpPr>
        <p:spPr>
          <a:xfrm>
            <a:off x="798653" y="1863524"/>
            <a:ext cx="6121131" cy="443198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inherit"/>
                <a:ea typeface="+mn-ea"/>
                <a:cs typeface="+mn-cs"/>
              </a:rPr>
              <a:t>Rebecca Filis </a:t>
            </a:r>
            <a:r>
              <a:rPr kumimoji="0" lang="en-US" sz="2400" b="0" i="0" u="none" strike="noStrike" kern="1200" cap="none" spc="0" normalizeH="0" baseline="0" noProof="0" dirty="0">
                <a:ln>
                  <a:noFill/>
                </a:ln>
                <a:solidFill>
                  <a:prstClr val="black"/>
                </a:solidFill>
                <a:effectLst/>
                <a:uLnTx/>
                <a:uFillTx/>
                <a:latin typeface="inherit"/>
                <a:ea typeface="+mn-ea"/>
                <a:cs typeface="+mn-cs"/>
              </a:rPr>
              <a:t>– Swedish Tax Agency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nherit"/>
                <a:ea typeface="+mn-ea"/>
                <a:cs typeface="+mn-cs"/>
              </a:rPr>
              <a:t>Head of the Tax Agency´s task group for the analysis of how the Sharing Economy effects the tax system, and has since then been engaged in questions concerning the tax challenges that appears in new business models and gig economy.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400" b="0" i="0" u="none" strike="noStrike" kern="1200" cap="none" spc="0" normalizeH="0" baseline="0" noProof="0" dirty="0">
              <a:ln>
                <a:noFill/>
              </a:ln>
              <a:solidFill>
                <a:prstClr val="black"/>
              </a:solidFill>
              <a:effectLst/>
              <a:uLnTx/>
              <a:uFillTx/>
              <a:latin typeface="inherit"/>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400" b="1" i="0" u="none" strike="noStrike" kern="1200" cap="none" spc="0" normalizeH="0" baseline="0" noProof="0" dirty="0">
                <a:ln>
                  <a:noFill/>
                </a:ln>
                <a:solidFill>
                  <a:prstClr val="black"/>
                </a:solidFill>
                <a:effectLst/>
                <a:uLnTx/>
                <a:uFillTx/>
                <a:latin typeface="inherit"/>
                <a:ea typeface="+mn-ea"/>
                <a:cs typeface="+mn-cs"/>
              </a:rPr>
              <a:t>Lisa Hemph </a:t>
            </a:r>
            <a:r>
              <a:rPr kumimoji="0" lang="en-US" sz="2400" b="0" i="0" u="none" strike="noStrike" kern="1200" cap="none" spc="0" normalizeH="0" baseline="0" noProof="0" dirty="0">
                <a:ln>
                  <a:noFill/>
                </a:ln>
                <a:solidFill>
                  <a:prstClr val="black"/>
                </a:solidFill>
                <a:effectLst/>
                <a:uLnTx/>
                <a:uFillTx/>
                <a:latin typeface="inherit"/>
                <a:ea typeface="+mn-ea"/>
                <a:cs typeface="+mn-cs"/>
              </a:rPr>
              <a:t>– Swedish Employment Service/Jobtech dev</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inherit"/>
                <a:ea typeface="+mn-ea"/>
                <a:cs typeface="+mn-cs"/>
              </a:rPr>
              <a:t>Focus on </a:t>
            </a:r>
            <a:r>
              <a:rPr kumimoji="0" lang="en-US" sz="1800" b="0" i="0" u="none" strike="noStrike" kern="1200" cap="none" spc="0" normalizeH="0" baseline="0" noProof="0" dirty="0" err="1">
                <a:ln>
                  <a:noFill/>
                </a:ln>
                <a:solidFill>
                  <a:prstClr val="black"/>
                </a:solidFill>
                <a:effectLst/>
                <a:uLnTx/>
                <a:uFillTx/>
                <a:latin typeface="inherit"/>
                <a:ea typeface="+mn-ea"/>
                <a:cs typeface="+mn-cs"/>
              </a:rPr>
              <a:t>dataportability</a:t>
            </a:r>
            <a:r>
              <a:rPr kumimoji="0" lang="en-US" sz="1800" b="0" i="0" u="none" strike="noStrike" kern="1200" cap="none" spc="0" normalizeH="0" baseline="0" noProof="0" dirty="0">
                <a:ln>
                  <a:noFill/>
                </a:ln>
                <a:solidFill>
                  <a:prstClr val="black"/>
                </a:solidFill>
                <a:effectLst/>
                <a:uLnTx/>
                <a:uFillTx/>
                <a:latin typeface="inherit"/>
                <a:ea typeface="+mn-ea"/>
                <a:cs typeface="+mn-cs"/>
              </a:rPr>
              <a:t> in the </a:t>
            </a:r>
            <a:r>
              <a:rPr kumimoji="0" lang="en-US" sz="1800" b="0" i="0" u="none" strike="noStrike" kern="1200" cap="none" spc="0" normalizeH="0" baseline="0" noProof="0" dirty="0" err="1">
                <a:ln>
                  <a:noFill/>
                </a:ln>
                <a:solidFill>
                  <a:prstClr val="black"/>
                </a:solidFill>
                <a:effectLst/>
                <a:uLnTx/>
                <a:uFillTx/>
                <a:latin typeface="inherit"/>
                <a:ea typeface="+mn-ea"/>
                <a:cs typeface="+mn-cs"/>
              </a:rPr>
              <a:t>gigeconomy</a:t>
            </a:r>
            <a:r>
              <a:rPr kumimoji="0" lang="en-US" sz="1800" b="0" i="0" u="none" strike="noStrike" kern="1200" cap="none" spc="0" normalizeH="0" baseline="0" noProof="0" dirty="0">
                <a:ln>
                  <a:noFill/>
                </a:ln>
                <a:solidFill>
                  <a:prstClr val="black"/>
                </a:solidFill>
                <a:effectLst/>
                <a:uLnTx/>
                <a:uFillTx/>
                <a:latin typeface="inherit"/>
                <a:ea typeface="+mn-ea"/>
                <a:cs typeface="+mn-cs"/>
              </a:rPr>
              <a:t> and “How online reputation scores within the gig economy may contribute to a more inclusive labor market and increasingly empowered workers”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Bild 17">
            <a:extLst>
              <a:ext uri="{FF2B5EF4-FFF2-40B4-BE49-F238E27FC236}">
                <a16:creationId xmlns:a16="http://schemas.microsoft.com/office/drawing/2014/main" id="{8C1DBC8E-D112-6B45-85E2-DC7F035B6DE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761429" y="1863524"/>
            <a:ext cx="4014334" cy="2955553"/>
          </a:xfrm>
          <a:prstGeom prst="rect">
            <a:avLst/>
          </a:prstGeom>
        </p:spPr>
      </p:pic>
      <p:sp>
        <p:nvSpPr>
          <p:cNvPr id="4" name="Rectangle 2">
            <a:extLst>
              <a:ext uri="{FF2B5EF4-FFF2-40B4-BE49-F238E27FC236}">
                <a16:creationId xmlns:a16="http://schemas.microsoft.com/office/drawing/2014/main" id="{602BF7A8-A05A-41B3-AB2C-E50AEA77E0AD}"/>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130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37782DC-EB5E-7A46-B01E-A2D74AF28CFE}"/>
              </a:ext>
            </a:extLst>
          </p:cNvPr>
          <p:cNvSpPr>
            <a:spLocks noGrp="1"/>
          </p:cNvSpPr>
          <p:nvPr>
            <p:ph type="subTitle" idx="1"/>
          </p:nvPr>
        </p:nvSpPr>
        <p:spPr>
          <a:xfrm>
            <a:off x="659757" y="1028700"/>
            <a:ext cx="7963382" cy="641349"/>
          </a:xfrm>
        </p:spPr>
        <p:txBody>
          <a:bodyPr>
            <a:normAutofit/>
          </a:bodyPr>
          <a:lstStyle/>
          <a:p>
            <a:pPr algn="l"/>
            <a:r>
              <a:rPr lang="sv-SE" sz="4000" b="1" u="sng" dirty="0"/>
              <a:t>GIGLAB SWEDEN</a:t>
            </a:r>
          </a:p>
          <a:p>
            <a:pPr algn="l"/>
            <a:endParaRPr lang="sv-SE" sz="4000" b="1" u="sng" dirty="0"/>
          </a:p>
          <a:p>
            <a:pPr algn="l"/>
            <a:endParaRPr lang="sv-SE" sz="2000" dirty="0"/>
          </a:p>
        </p:txBody>
      </p:sp>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3"/>
          <a:stretch>
            <a:fillRect/>
          </a:stretch>
        </p:blipFill>
        <p:spPr>
          <a:xfrm>
            <a:off x="10353930" y="5857105"/>
            <a:ext cx="1714500" cy="857250"/>
          </a:xfrm>
          <a:prstGeom prst="rect">
            <a:avLst/>
          </a:prstGeom>
        </p:spPr>
      </p:pic>
      <p:sp>
        <p:nvSpPr>
          <p:cNvPr id="7" name="textruta 6">
            <a:extLst>
              <a:ext uri="{FF2B5EF4-FFF2-40B4-BE49-F238E27FC236}">
                <a16:creationId xmlns:a16="http://schemas.microsoft.com/office/drawing/2014/main" id="{22211D2B-0390-7147-88E7-B5FC01575C4F}"/>
              </a:ext>
            </a:extLst>
          </p:cNvPr>
          <p:cNvSpPr txBox="1"/>
          <p:nvPr/>
        </p:nvSpPr>
        <p:spPr>
          <a:xfrm>
            <a:off x="798653" y="1863524"/>
            <a:ext cx="6121131" cy="429348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Giglab</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Sweden is a national policy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lab</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and a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collaboration</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between</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Jobtech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dev</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/Swedish public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employment</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service,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The Swedish tax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authorities</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Coompanion, Stockholm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Scool</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of</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Economics</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and SVID, the Swedish Industrial Design Foundation.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2400" b="0" i="0" u="none" strike="noStrike" kern="1200" cap="none" spc="0" normalizeH="0" baseline="0" noProof="0" dirty="0">
              <a:ln>
                <a:noFill/>
              </a:ln>
              <a:solidFill>
                <a:srgbClr val="222222"/>
              </a:solidFill>
              <a:effectLst/>
              <a:uLnTx/>
              <a:uFillTx/>
              <a:latin typeface="inheri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Our</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ambition is to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work</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together</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for a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sustainable</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growth</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of</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the gig </a:t>
            </a:r>
            <a:r>
              <a:rPr kumimoji="0" lang="sv-SE" altLang="sv-SE" sz="2400" b="0" i="0" u="none" strike="noStrike" kern="1200" cap="none" spc="0" normalizeH="0" baseline="0" noProof="0" dirty="0" err="1">
                <a:ln>
                  <a:noFill/>
                </a:ln>
                <a:solidFill>
                  <a:srgbClr val="222222"/>
                </a:solidFill>
                <a:effectLst/>
                <a:uLnTx/>
                <a:uFillTx/>
                <a:latin typeface="inherit"/>
                <a:ea typeface="+mn-ea"/>
                <a:cs typeface="+mn-cs"/>
              </a:rPr>
              <a:t>economy</a:t>
            </a:r>
            <a:r>
              <a:rPr kumimoji="0" lang="sv-SE" altLang="sv-SE" sz="2400" b="0" i="0" u="none" strike="noStrike" kern="1200" cap="none" spc="0" normalizeH="0" baseline="0" noProof="0" dirty="0">
                <a:ln>
                  <a:noFill/>
                </a:ln>
                <a:solidFill>
                  <a:srgbClr val="222222"/>
                </a:solidFill>
                <a:effectLst/>
                <a:uLnTx/>
                <a:uFillTx/>
                <a:latin typeface="inherit"/>
                <a:ea typeface="+mn-ea"/>
                <a:cs typeface="+mn-cs"/>
              </a:rPr>
              <a:t> in Sweden.</a:t>
            </a:r>
            <a:r>
              <a:rPr kumimoji="0" lang="sv-SE" altLang="sv-SE" sz="9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Bild 17">
            <a:extLst>
              <a:ext uri="{FF2B5EF4-FFF2-40B4-BE49-F238E27FC236}">
                <a16:creationId xmlns:a16="http://schemas.microsoft.com/office/drawing/2014/main" id="{8C1DBC8E-D112-6B45-85E2-DC7F035B6DE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7761429" y="1863524"/>
            <a:ext cx="4014334" cy="2955553"/>
          </a:xfrm>
          <a:prstGeom prst="rect">
            <a:avLst/>
          </a:prstGeom>
        </p:spPr>
      </p:pic>
      <p:sp>
        <p:nvSpPr>
          <p:cNvPr id="4" name="Rectangle 2">
            <a:extLst>
              <a:ext uri="{FF2B5EF4-FFF2-40B4-BE49-F238E27FC236}">
                <a16:creationId xmlns:a16="http://schemas.microsoft.com/office/drawing/2014/main" id="{602BF7A8-A05A-41B3-AB2C-E50AEA77E0AD}"/>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4620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37782DC-EB5E-7A46-B01E-A2D74AF28CFE}"/>
              </a:ext>
            </a:extLst>
          </p:cNvPr>
          <p:cNvSpPr>
            <a:spLocks noGrp="1"/>
          </p:cNvSpPr>
          <p:nvPr>
            <p:ph type="subTitle" idx="1"/>
          </p:nvPr>
        </p:nvSpPr>
        <p:spPr>
          <a:xfrm>
            <a:off x="659757" y="1028700"/>
            <a:ext cx="7963382" cy="641349"/>
          </a:xfrm>
        </p:spPr>
        <p:txBody>
          <a:bodyPr>
            <a:normAutofit/>
          </a:bodyPr>
          <a:lstStyle/>
          <a:p>
            <a:pPr algn="l"/>
            <a:r>
              <a:rPr lang="sv-SE" sz="4000" b="1" u="sng" dirty="0"/>
              <a:t>OBJECTIVES </a:t>
            </a:r>
          </a:p>
          <a:p>
            <a:pPr algn="l"/>
            <a:endParaRPr lang="sv-SE" sz="2000" dirty="0"/>
          </a:p>
        </p:txBody>
      </p:sp>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2"/>
          <a:stretch>
            <a:fillRect/>
          </a:stretch>
        </p:blipFill>
        <p:spPr>
          <a:xfrm>
            <a:off x="10353930" y="5857105"/>
            <a:ext cx="1714500" cy="857250"/>
          </a:xfrm>
          <a:prstGeom prst="rect">
            <a:avLst/>
          </a:prstGeom>
        </p:spPr>
      </p:pic>
      <p:sp>
        <p:nvSpPr>
          <p:cNvPr id="7" name="textruta 6">
            <a:extLst>
              <a:ext uri="{FF2B5EF4-FFF2-40B4-BE49-F238E27FC236}">
                <a16:creationId xmlns:a16="http://schemas.microsoft.com/office/drawing/2014/main" id="{22211D2B-0390-7147-88E7-B5FC01575C4F}"/>
              </a:ext>
            </a:extLst>
          </p:cNvPr>
          <p:cNvSpPr txBox="1"/>
          <p:nvPr/>
        </p:nvSpPr>
        <p:spPr>
          <a:xfrm>
            <a:off x="798653" y="1863524"/>
            <a:ext cx="9316018" cy="415498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sv-SE" sz="2400" b="0" i="0" u="none" strike="noStrike" kern="1200" cap="none" spc="0" normalizeH="0" baseline="0" noProof="0" dirty="0">
                <a:ln>
                  <a:noFill/>
                </a:ln>
                <a:solidFill>
                  <a:srgbClr val="222222"/>
                </a:solidFill>
                <a:effectLst/>
                <a:uLnTx/>
                <a:uFillTx/>
                <a:latin typeface="inherit"/>
                <a:ea typeface="+mn-ea"/>
                <a:cs typeface="+mn-cs"/>
              </a:rPr>
              <a:t>Developing a body of knowledge on sustainable solutions for gig workers, by testing prototypes and using the outcomes to support discussions about policy options in the gig economy.</a:t>
            </a:r>
            <a:endParaRPr kumimoji="0" lang="sv-SE" altLang="sv-SE" sz="9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Input in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ongoing</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work</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towards</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Agenda 2030, focus on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better</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working</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conditions</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and digital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infrastructure</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linked</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to the gig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economy</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Basis for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continued</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internal</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work</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the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authorities</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linked</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to the gig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economy</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Empirical</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basis for research in the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field</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of</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gig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economics</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conducted</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by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Postdok</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researcher Claire Ingram Bogusz at the Stockholm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School</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of</a:t>
            </a:r>
            <a:r>
              <a:rPr kumimoji="0" lang="sv-SE" altLang="sv-SE" sz="2400" b="0" i="0" u="none" strike="noStrike" kern="1200" cap="none" spc="0" normalizeH="0" baseline="0" noProof="0" dirty="0">
                <a:ln>
                  <a:noFill/>
                </a:ln>
                <a:solidFill>
                  <a:srgbClr val="202124"/>
                </a:solidFill>
                <a:effectLst/>
                <a:uLnTx/>
                <a:uFillTx/>
                <a:latin typeface="Google Sans"/>
                <a:ea typeface="+mn-ea"/>
                <a:cs typeface="+mn-cs"/>
              </a:rPr>
              <a:t> </a:t>
            </a:r>
            <a:r>
              <a:rPr kumimoji="0" lang="sv-SE" altLang="sv-SE" sz="2400" b="0" i="0" u="none" strike="noStrike" kern="1200" cap="none" spc="0" normalizeH="0" baseline="0" noProof="0" dirty="0" err="1">
                <a:ln>
                  <a:noFill/>
                </a:ln>
                <a:solidFill>
                  <a:srgbClr val="202124"/>
                </a:solidFill>
                <a:effectLst/>
                <a:uLnTx/>
                <a:uFillTx/>
                <a:latin typeface="Google Sans"/>
                <a:ea typeface="+mn-ea"/>
                <a:cs typeface="+mn-cs"/>
              </a:rPr>
              <a:t>Economics</a:t>
            </a:r>
            <a:r>
              <a:rPr kumimoji="0" lang="sv-SE" altLang="sv-SE" sz="24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sv-SE" altLang="sv-SE"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2">
            <a:extLst>
              <a:ext uri="{FF2B5EF4-FFF2-40B4-BE49-F238E27FC236}">
                <a16:creationId xmlns:a16="http://schemas.microsoft.com/office/drawing/2014/main" id="{FF794CCB-BB27-451E-ABB0-334ABE08F5F9}"/>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9046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ritning&#10;&#10;Automatiskt genererad beskrivning">
            <a:extLst>
              <a:ext uri="{FF2B5EF4-FFF2-40B4-BE49-F238E27FC236}">
                <a16:creationId xmlns:a16="http://schemas.microsoft.com/office/drawing/2014/main" id="{FD80C5B1-C6C5-A540-A0F6-C98426B9598E}"/>
              </a:ext>
            </a:extLst>
          </p:cNvPr>
          <p:cNvPicPr>
            <a:picLocks noChangeAspect="1"/>
          </p:cNvPicPr>
          <p:nvPr/>
        </p:nvPicPr>
        <p:blipFill>
          <a:blip r:embed="rId3"/>
          <a:stretch>
            <a:fillRect/>
          </a:stretch>
        </p:blipFill>
        <p:spPr>
          <a:xfrm>
            <a:off x="10353930" y="5857105"/>
            <a:ext cx="1714500" cy="857250"/>
          </a:xfrm>
          <a:prstGeom prst="rect">
            <a:avLst/>
          </a:prstGeom>
        </p:spPr>
      </p:pic>
      <p:sp>
        <p:nvSpPr>
          <p:cNvPr id="5" name="Underrubrik 2">
            <a:extLst>
              <a:ext uri="{FF2B5EF4-FFF2-40B4-BE49-F238E27FC236}">
                <a16:creationId xmlns:a16="http://schemas.microsoft.com/office/drawing/2014/main" id="{396CC481-4884-164D-898B-26FFF8980104}"/>
              </a:ext>
            </a:extLst>
          </p:cNvPr>
          <p:cNvSpPr txBox="1">
            <a:spLocks/>
          </p:cNvSpPr>
          <p:nvPr/>
        </p:nvSpPr>
        <p:spPr>
          <a:xfrm>
            <a:off x="659756" y="554570"/>
            <a:ext cx="10341036" cy="90369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4300" b="1" i="0" u="sng" strike="noStrike" kern="1200" cap="none" spc="0" normalizeH="0" baseline="0" noProof="0" dirty="0">
                <a:ln>
                  <a:noFill/>
                </a:ln>
                <a:solidFill>
                  <a:prstClr val="black"/>
                </a:solidFill>
                <a:effectLst/>
                <a:uLnTx/>
                <a:uFillTx/>
                <a:latin typeface="Calibri" panose="020F0502020204030204"/>
                <a:ea typeface="+mn-ea"/>
                <a:cs typeface="+mn-cs"/>
              </a:rPr>
              <a:t>MAPPING USING SYSTEM APPROACH</a:t>
            </a:r>
          </a:p>
        </p:txBody>
      </p:sp>
      <p:sp>
        <p:nvSpPr>
          <p:cNvPr id="8" name="textruta 7">
            <a:extLst>
              <a:ext uri="{FF2B5EF4-FFF2-40B4-BE49-F238E27FC236}">
                <a16:creationId xmlns:a16="http://schemas.microsoft.com/office/drawing/2014/main" id="{DE9E9C1F-A635-F74B-A088-E709FA4C0ED0}"/>
              </a:ext>
            </a:extLst>
          </p:cNvPr>
          <p:cNvSpPr txBox="1"/>
          <p:nvPr/>
        </p:nvSpPr>
        <p:spPr>
          <a:xfrm>
            <a:off x="659756" y="1352626"/>
            <a:ext cx="8912507"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During</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2020,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we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have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mapped</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obstacles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challenges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within</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the Gig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Economy</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system;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through</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giglabsverige.se and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four</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digital workshops.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create</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an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understanding</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perspectives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of</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different </a:t>
            </a:r>
            <a:r>
              <a:rPr kumimoji="0" lang="sv-SE" sz="2800" b="1" i="0" u="none" strike="noStrike" kern="1200" cap="none" spc="0" normalizeH="0" baseline="0" noProof="0" dirty="0" err="1">
                <a:ln>
                  <a:noFill/>
                </a:ln>
                <a:solidFill>
                  <a:prstClr val="black"/>
                </a:solidFill>
                <a:effectLst/>
                <a:uLnTx/>
                <a:uFillTx/>
                <a:latin typeface="Calibri" panose="020F0502020204030204"/>
                <a:ea typeface="+mn-ea"/>
                <a:cs typeface="+mn-cs"/>
              </a:rPr>
              <a:t>actors</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Identify</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mesaures</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in order to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achieve</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change</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in the system</a:t>
            </a:r>
            <a:r>
              <a:rPr kumimoji="0" lang="sv-SE" sz="2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for a </a:t>
            </a:r>
            <a:r>
              <a:rPr kumimoji="0" lang="sv-SE" sz="2800" b="0" i="0" u="none" strike="noStrike" kern="1200" cap="none" spc="0" normalizeH="0" baseline="0" noProof="0" dirty="0" err="1">
                <a:ln>
                  <a:noFill/>
                </a:ln>
                <a:solidFill>
                  <a:prstClr val="black"/>
                </a:solidFill>
                <a:effectLst/>
                <a:uLnTx/>
                <a:uFillTx/>
                <a:latin typeface="Calibri" panose="020F0502020204030204"/>
                <a:ea typeface="+mn-ea"/>
                <a:cs typeface="+mn-cs"/>
              </a:rPr>
              <a:t>sustainable</a:t>
            </a:r>
            <a:r>
              <a:rPr kumimoji="0" lang="sv-SE" sz="2800" b="0" i="0" u="none" strike="noStrike" kern="1200" cap="none" spc="0" normalizeH="0" baseline="0" noProof="0" dirty="0">
                <a:ln>
                  <a:noFill/>
                </a:ln>
                <a:solidFill>
                  <a:prstClr val="black"/>
                </a:solidFill>
                <a:effectLst/>
                <a:uLnTx/>
                <a:uFillTx/>
                <a:latin typeface="Calibri" panose="020F0502020204030204"/>
                <a:ea typeface="+mn-ea"/>
                <a:cs typeface="+mn-cs"/>
              </a:rPr>
              <a:t> gig. </a:t>
            </a:r>
            <a:endParaRPr kumimoji="0" lang="sv-SE"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Bildobjekt 5" descr="En bild som visar skärmbild&#10;&#10;Automatiskt genererad beskrivning">
            <a:extLst>
              <a:ext uri="{FF2B5EF4-FFF2-40B4-BE49-F238E27FC236}">
                <a16:creationId xmlns:a16="http://schemas.microsoft.com/office/drawing/2014/main" id="{EB27C357-3031-A54A-8AAA-72664FA51DC7}"/>
              </a:ext>
            </a:extLst>
          </p:cNvPr>
          <p:cNvPicPr>
            <a:picLocks noChangeAspect="1"/>
          </p:cNvPicPr>
          <p:nvPr/>
        </p:nvPicPr>
        <p:blipFill rotWithShape="1">
          <a:blip r:embed="rId4"/>
          <a:srcRect t="11447" b="70510"/>
          <a:stretch/>
        </p:blipFill>
        <p:spPr>
          <a:xfrm>
            <a:off x="163009" y="3187945"/>
            <a:ext cx="9906000" cy="939479"/>
          </a:xfrm>
          <a:prstGeom prst="rect">
            <a:avLst/>
          </a:prstGeom>
        </p:spPr>
      </p:pic>
      <p:sp>
        <p:nvSpPr>
          <p:cNvPr id="2" name="Rectangle 1">
            <a:extLst>
              <a:ext uri="{FF2B5EF4-FFF2-40B4-BE49-F238E27FC236}">
                <a16:creationId xmlns:a16="http://schemas.microsoft.com/office/drawing/2014/main" id="{94538FB8-6A31-4DE0-9B4C-57FDAFB36909}"/>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 name="Rectangle 2">
            <a:extLst>
              <a:ext uri="{FF2B5EF4-FFF2-40B4-BE49-F238E27FC236}">
                <a16:creationId xmlns:a16="http://schemas.microsoft.com/office/drawing/2014/main" id="{6C9E6D06-80BC-414C-BA7C-A14C885BB406}"/>
              </a:ext>
            </a:extLst>
          </p:cNvPr>
          <p:cNvSpPr>
            <a:spLocks noChangeArrowheads="1"/>
          </p:cNvSpPr>
          <p:nvPr/>
        </p:nvSpPr>
        <p:spPr bwMode="auto">
          <a:xfrm>
            <a:off x="152400" y="2537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6889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3934D1-412C-8C4D-933D-629507E16686}"/>
              </a:ext>
            </a:extLst>
          </p:cNvPr>
          <p:cNvSpPr>
            <a:spLocks noGrp="1"/>
          </p:cNvSpPr>
          <p:nvPr>
            <p:ph type="title"/>
          </p:nvPr>
        </p:nvSpPr>
        <p:spPr/>
        <p:txBody>
          <a:bodyPr/>
          <a:lstStyle/>
          <a:p>
            <a:r>
              <a:rPr lang="sv-SE" b="1" u="sng" dirty="0">
                <a:latin typeface="Calibri" panose="020F0502020204030204" pitchFamily="34" charset="0"/>
                <a:cs typeface="Calibri" panose="020F0502020204030204" pitchFamily="34" charset="0"/>
              </a:rPr>
              <a:t>SUSTAINABLE COMPONENTS</a:t>
            </a:r>
          </a:p>
        </p:txBody>
      </p:sp>
      <p:sp>
        <p:nvSpPr>
          <p:cNvPr id="3" name="Platshållare för innehåll 2">
            <a:extLst>
              <a:ext uri="{FF2B5EF4-FFF2-40B4-BE49-F238E27FC236}">
                <a16:creationId xmlns:a16="http://schemas.microsoft.com/office/drawing/2014/main" id="{57750724-FA53-754B-95EE-CF7D2F94994F}"/>
              </a:ext>
            </a:extLst>
          </p:cNvPr>
          <p:cNvSpPr>
            <a:spLocks noGrp="1"/>
          </p:cNvSpPr>
          <p:nvPr>
            <p:ph idx="1"/>
          </p:nvPr>
        </p:nvSpPr>
        <p:spPr>
          <a:xfrm>
            <a:off x="838200" y="1825625"/>
            <a:ext cx="9753600" cy="4351338"/>
          </a:xfrm>
        </p:spPr>
        <p:txBody>
          <a:bodyPr>
            <a:normAutofit fontScale="92500"/>
          </a:bodyPr>
          <a:lstStyle/>
          <a:p>
            <a:pPr marL="0" indent="0">
              <a:buNone/>
            </a:pPr>
            <a:r>
              <a:rPr lang="en-US" b="1" dirty="0"/>
              <a:t>Power balance</a:t>
            </a:r>
          </a:p>
          <a:p>
            <a:pPr marL="0" indent="0">
              <a:buNone/>
            </a:pPr>
            <a:r>
              <a:rPr lang="en-US" dirty="0"/>
              <a:t>Sustainability in the balance of power between platforms/</a:t>
            </a:r>
            <a:r>
              <a:rPr lang="en-US" dirty="0" err="1"/>
              <a:t>gigworkers</a:t>
            </a:r>
            <a:endParaRPr lang="en-US" dirty="0"/>
          </a:p>
          <a:p>
            <a:pPr marL="0" indent="0">
              <a:buNone/>
            </a:pPr>
            <a:endParaRPr lang="sv-SE" dirty="0"/>
          </a:p>
          <a:p>
            <a:pPr marL="0" lvl="0" indent="0" eaLnBrk="0" fontAlgn="base" hangingPunct="0">
              <a:lnSpc>
                <a:spcPct val="100000"/>
              </a:lnSpc>
              <a:spcBef>
                <a:spcPct val="0"/>
              </a:spcBef>
              <a:spcAft>
                <a:spcPct val="0"/>
              </a:spcAft>
              <a:buNone/>
            </a:pPr>
            <a:r>
              <a:rPr lang="sv-SE" altLang="sv-SE" b="1" dirty="0">
                <a:solidFill>
                  <a:srgbClr val="202124"/>
                </a:solidFill>
                <a:latin typeface="Google Sans"/>
              </a:rPr>
              <a:t>Social </a:t>
            </a:r>
            <a:r>
              <a:rPr lang="sv-SE" altLang="sv-SE" b="1" dirty="0" err="1">
                <a:solidFill>
                  <a:srgbClr val="202124"/>
                </a:solidFill>
                <a:latin typeface="Google Sans"/>
              </a:rPr>
              <a:t>security</a:t>
            </a:r>
            <a:r>
              <a:rPr lang="sv-SE" altLang="sv-SE" b="1" dirty="0">
                <a:solidFill>
                  <a:srgbClr val="202124"/>
                </a:solidFill>
                <a:latin typeface="Google Sans"/>
              </a:rPr>
              <a:t> </a:t>
            </a:r>
          </a:p>
          <a:p>
            <a:pPr marL="0" lvl="0" indent="0" eaLnBrk="0" fontAlgn="base" hangingPunct="0">
              <a:lnSpc>
                <a:spcPct val="100000"/>
              </a:lnSpc>
              <a:spcBef>
                <a:spcPct val="0"/>
              </a:spcBef>
              <a:spcAft>
                <a:spcPct val="0"/>
              </a:spcAft>
              <a:buNone/>
            </a:pPr>
            <a:r>
              <a:rPr lang="sv-SE" altLang="sv-SE" dirty="0" err="1">
                <a:solidFill>
                  <a:srgbClr val="202124"/>
                </a:solidFill>
                <a:latin typeface="Google Sans"/>
              </a:rPr>
              <a:t>Sustainability</a:t>
            </a:r>
            <a:r>
              <a:rPr lang="sv-SE" altLang="sv-SE" dirty="0">
                <a:solidFill>
                  <a:srgbClr val="202124"/>
                </a:solidFill>
                <a:latin typeface="Google Sans"/>
              </a:rPr>
              <a:t> in the transformation to </a:t>
            </a:r>
            <a:r>
              <a:rPr lang="sv-SE" altLang="sv-SE" dirty="0" err="1">
                <a:solidFill>
                  <a:srgbClr val="202124"/>
                </a:solidFill>
                <a:latin typeface="Google Sans"/>
              </a:rPr>
              <a:t>more</a:t>
            </a:r>
            <a:r>
              <a:rPr lang="sv-SE" altLang="sv-SE" dirty="0">
                <a:solidFill>
                  <a:srgbClr val="202124"/>
                </a:solidFill>
                <a:latin typeface="Google Sans"/>
              </a:rPr>
              <a:t> </a:t>
            </a:r>
            <a:r>
              <a:rPr lang="sv-SE" altLang="sv-SE" dirty="0" err="1">
                <a:solidFill>
                  <a:srgbClr val="202124"/>
                </a:solidFill>
                <a:latin typeface="Google Sans"/>
              </a:rPr>
              <a:t>adapted</a:t>
            </a:r>
            <a:r>
              <a:rPr lang="sv-SE" altLang="sv-SE" dirty="0">
                <a:solidFill>
                  <a:srgbClr val="202124"/>
                </a:solidFill>
                <a:latin typeface="Google Sans"/>
              </a:rPr>
              <a:t> </a:t>
            </a:r>
            <a:r>
              <a:rPr lang="sv-SE" altLang="sv-SE" dirty="0" err="1">
                <a:solidFill>
                  <a:srgbClr val="202124"/>
                </a:solidFill>
                <a:latin typeface="Google Sans"/>
              </a:rPr>
              <a:t>security</a:t>
            </a:r>
            <a:r>
              <a:rPr lang="sv-SE" altLang="sv-SE" dirty="0">
                <a:solidFill>
                  <a:srgbClr val="202124"/>
                </a:solidFill>
                <a:latin typeface="Google Sans"/>
              </a:rPr>
              <a:t> systems </a:t>
            </a:r>
            <a:r>
              <a:rPr lang="sv-SE" altLang="sv-SE" dirty="0" err="1">
                <a:solidFill>
                  <a:srgbClr val="202124"/>
                </a:solidFill>
                <a:latin typeface="Google Sans"/>
              </a:rPr>
              <a:t>including</a:t>
            </a:r>
            <a:r>
              <a:rPr lang="sv-SE" altLang="sv-SE" dirty="0">
                <a:solidFill>
                  <a:srgbClr val="202124"/>
                </a:solidFill>
                <a:latin typeface="Google Sans"/>
              </a:rPr>
              <a:t> </a:t>
            </a:r>
            <a:r>
              <a:rPr lang="sv-SE" altLang="sv-SE" dirty="0" err="1">
                <a:solidFill>
                  <a:srgbClr val="202124"/>
                </a:solidFill>
                <a:latin typeface="Google Sans"/>
              </a:rPr>
              <a:t>gigworkers</a:t>
            </a:r>
            <a:r>
              <a:rPr lang="sv-SE" altLang="sv-SE" dirty="0">
                <a:solidFill>
                  <a:srgbClr val="202124"/>
                </a:solidFill>
                <a:latin typeface="Google Sans"/>
              </a:rPr>
              <a:t> .</a:t>
            </a:r>
            <a:r>
              <a:rPr lang="sv-SE" altLang="sv-SE" sz="900" dirty="0"/>
              <a:t> </a:t>
            </a:r>
            <a:endParaRPr lang="sv-SE" altLang="sv-SE" sz="2000" dirty="0">
              <a:latin typeface="Arial" panose="020B0604020202020204" pitchFamily="34" charset="0"/>
            </a:endParaRPr>
          </a:p>
          <a:p>
            <a:pPr marL="0" indent="0">
              <a:buNone/>
            </a:pPr>
            <a:endParaRPr lang="sv-SE" dirty="0"/>
          </a:p>
          <a:p>
            <a:pPr marL="0" indent="0">
              <a:buNone/>
            </a:pPr>
            <a:r>
              <a:rPr lang="sv-SE" b="1" dirty="0" err="1"/>
              <a:t>Lifelong</a:t>
            </a:r>
            <a:r>
              <a:rPr lang="sv-SE" b="1" dirty="0"/>
              <a:t> </a:t>
            </a:r>
            <a:r>
              <a:rPr lang="sv-SE" b="1" dirty="0" err="1"/>
              <a:t>learning</a:t>
            </a:r>
            <a:endParaRPr lang="sv-SE" b="1" dirty="0"/>
          </a:p>
          <a:p>
            <a:pPr marL="0" indent="0">
              <a:buNone/>
            </a:pPr>
            <a:r>
              <a:rPr lang="sv-SE" dirty="0" err="1"/>
              <a:t>Sustainability</a:t>
            </a:r>
            <a:r>
              <a:rPr lang="sv-SE" dirty="0"/>
              <a:t> to </a:t>
            </a:r>
            <a:r>
              <a:rPr lang="sv-SE" dirty="0" err="1"/>
              <a:t>embrace</a:t>
            </a:r>
            <a:r>
              <a:rPr lang="sv-SE" dirty="0"/>
              <a:t> </a:t>
            </a:r>
            <a:r>
              <a:rPr lang="sv-SE" dirty="0" err="1"/>
              <a:t>opportunities</a:t>
            </a:r>
            <a:r>
              <a:rPr lang="sv-SE" dirty="0"/>
              <a:t> to </a:t>
            </a:r>
            <a:r>
              <a:rPr lang="sv-SE" dirty="0" err="1"/>
              <a:t>achieve</a:t>
            </a:r>
            <a:r>
              <a:rPr lang="sv-SE" dirty="0"/>
              <a:t> </a:t>
            </a:r>
            <a:r>
              <a:rPr lang="sv-SE" dirty="0" err="1"/>
              <a:t>lifelong</a:t>
            </a:r>
            <a:r>
              <a:rPr lang="sv-SE" dirty="0"/>
              <a:t> </a:t>
            </a:r>
            <a:r>
              <a:rPr lang="sv-SE" dirty="0" err="1"/>
              <a:t>learning</a:t>
            </a:r>
            <a:r>
              <a:rPr lang="sv-SE" dirty="0"/>
              <a:t>.</a:t>
            </a:r>
          </a:p>
        </p:txBody>
      </p:sp>
      <p:pic>
        <p:nvPicPr>
          <p:cNvPr id="4" name="Bildobjekt 3" descr="En bild som visar ritning&#10;&#10;Automatiskt genererad beskrivning">
            <a:extLst>
              <a:ext uri="{FF2B5EF4-FFF2-40B4-BE49-F238E27FC236}">
                <a16:creationId xmlns:a16="http://schemas.microsoft.com/office/drawing/2014/main" id="{5720DB58-2EAE-E642-AFEF-D73F01A46D02}"/>
              </a:ext>
            </a:extLst>
          </p:cNvPr>
          <p:cNvPicPr>
            <a:picLocks noChangeAspect="1"/>
          </p:cNvPicPr>
          <p:nvPr/>
        </p:nvPicPr>
        <p:blipFill>
          <a:blip r:embed="rId2"/>
          <a:stretch>
            <a:fillRect/>
          </a:stretch>
        </p:blipFill>
        <p:spPr>
          <a:xfrm>
            <a:off x="10353930" y="5857105"/>
            <a:ext cx="1714500" cy="857250"/>
          </a:xfrm>
          <a:prstGeom prst="rect">
            <a:avLst/>
          </a:prstGeom>
        </p:spPr>
      </p:pic>
      <p:sp>
        <p:nvSpPr>
          <p:cNvPr id="5" name="Rectangle 1">
            <a:extLst>
              <a:ext uri="{FF2B5EF4-FFF2-40B4-BE49-F238E27FC236}">
                <a16:creationId xmlns:a16="http://schemas.microsoft.com/office/drawing/2014/main" id="{AFDFFB69-DAA5-48CA-97AB-F5735E46CF03}"/>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758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GIG-economy and </a:t>
            </a:r>
            <a:r>
              <a:rPr lang="en-US" dirty="0" err="1"/>
              <a:t>labour</a:t>
            </a:r>
            <a:r>
              <a:rPr lang="en-US" dirty="0"/>
              <a:t> inspection in Iceland</a:t>
            </a:r>
          </a:p>
        </p:txBody>
      </p:sp>
      <p:sp>
        <p:nvSpPr>
          <p:cNvPr id="5" name="Text Placeholder 4"/>
          <p:cNvSpPr>
            <a:spLocks noGrp="1"/>
          </p:cNvSpPr>
          <p:nvPr>
            <p:ph type="body" sz="quarter" idx="12"/>
          </p:nvPr>
        </p:nvSpPr>
        <p:spPr>
          <a:xfrm>
            <a:off x="2027492" y="4373744"/>
            <a:ext cx="4741171" cy="492125"/>
          </a:xfrm>
        </p:spPr>
        <p:txBody>
          <a:bodyPr/>
          <a:lstStyle/>
          <a:p>
            <a:r>
              <a:rPr lang="en-US" dirty="0"/>
              <a:t>Sandra Heimisdóttir</a:t>
            </a:r>
          </a:p>
          <a:p>
            <a:endParaRPr lang="en-US" dirty="0"/>
          </a:p>
          <a:p>
            <a:r>
              <a:rPr lang="en-US" dirty="0"/>
              <a:t>Administration of Occupational Safety and Health</a:t>
            </a:r>
          </a:p>
        </p:txBody>
      </p:sp>
    </p:spTree>
    <p:extLst>
      <p:ext uri="{BB962C8B-B14F-4D97-AF65-F5344CB8AC3E}">
        <p14:creationId xmlns:p14="http://schemas.microsoft.com/office/powerpoint/2010/main" val="3151136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7FE3010E-73EF-4041-BB4A-B7F6AEC200E7}"/>
              </a:ext>
            </a:extLst>
          </p:cNvPr>
          <p:cNvPicPr>
            <a:picLocks noChangeAspect="1"/>
          </p:cNvPicPr>
          <p:nvPr/>
        </p:nvPicPr>
        <p:blipFill rotWithShape="1">
          <a:blip r:embed="rId2"/>
          <a:srcRect l="11449" t="7988" r="17351"/>
          <a:stretch/>
        </p:blipFill>
        <p:spPr>
          <a:xfrm>
            <a:off x="2679404" y="0"/>
            <a:ext cx="7506587" cy="6858000"/>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3"/>
          <a:stretch>
            <a:fillRect/>
          </a:stretch>
        </p:blipFill>
        <p:spPr>
          <a:xfrm>
            <a:off x="10353930" y="5857105"/>
            <a:ext cx="1714500" cy="857250"/>
          </a:xfrm>
          <a:prstGeom prst="rect">
            <a:avLst/>
          </a:prstGeom>
        </p:spPr>
      </p:pic>
      <p:pic>
        <p:nvPicPr>
          <p:cNvPr id="4" name="Bild 3">
            <a:extLst>
              <a:ext uri="{FF2B5EF4-FFF2-40B4-BE49-F238E27FC236}">
                <a16:creationId xmlns:a16="http://schemas.microsoft.com/office/drawing/2014/main" id="{82061BC7-549B-AA45-B670-01DD9BC7422A}"/>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22422" y="327339"/>
            <a:ext cx="3992915" cy="1184756"/>
          </a:xfrm>
          <a:prstGeom prst="rect">
            <a:avLst/>
          </a:prstGeom>
        </p:spPr>
      </p:pic>
    </p:spTree>
    <p:extLst>
      <p:ext uri="{BB962C8B-B14F-4D97-AF65-F5344CB8AC3E}">
        <p14:creationId xmlns:p14="http://schemas.microsoft.com/office/powerpoint/2010/main" val="12379860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D820A30-A85B-B04E-B2B3-1E0D5F2AB61B}"/>
              </a:ext>
            </a:extLst>
          </p:cNvPr>
          <p:cNvPicPr>
            <a:picLocks noChangeAspect="1"/>
          </p:cNvPicPr>
          <p:nvPr/>
        </p:nvPicPr>
        <p:blipFill>
          <a:blip r:embed="rId2"/>
          <a:stretch>
            <a:fillRect/>
          </a:stretch>
        </p:blipFill>
        <p:spPr>
          <a:xfrm>
            <a:off x="1681162" y="0"/>
            <a:ext cx="8829675" cy="6858000"/>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3"/>
          <a:stretch>
            <a:fillRect/>
          </a:stretch>
        </p:blipFill>
        <p:spPr>
          <a:xfrm>
            <a:off x="10353930" y="5857105"/>
            <a:ext cx="1714500" cy="857250"/>
          </a:xfrm>
          <a:prstGeom prst="rect">
            <a:avLst/>
          </a:prstGeom>
        </p:spPr>
      </p:pic>
      <p:pic>
        <p:nvPicPr>
          <p:cNvPr id="7" name="Bild 6">
            <a:extLst>
              <a:ext uri="{FF2B5EF4-FFF2-40B4-BE49-F238E27FC236}">
                <a16:creationId xmlns:a16="http://schemas.microsoft.com/office/drawing/2014/main" id="{8B05891B-CF2D-5848-87DF-D22133704B84}"/>
              </a:ext>
            </a:extLst>
          </p:cNvPr>
          <p:cNvPicPr>
            <a:picLocks noChangeAspect="1"/>
          </p:cNvPicPr>
          <p:nvPr/>
        </p:nvPicPr>
        <p:blipFill>
          <a:blip r:embed="rId4">
            <a:extLst>
              <a:ext uri="{96DAC541-7B7A-43D3-8B79-37D633B846F1}">
                <asvg:svgBlip xmlns="" xmlns:asvg="http://schemas.microsoft.com/office/drawing/2016/SVG/main" r:embed="rId5"/>
              </a:ext>
            </a:extLst>
          </a:blip>
          <a:stretch>
            <a:fillRect/>
          </a:stretch>
        </p:blipFill>
        <p:spPr>
          <a:xfrm>
            <a:off x="290298" y="191386"/>
            <a:ext cx="3090483" cy="2275368"/>
          </a:xfrm>
          <a:prstGeom prst="rect">
            <a:avLst/>
          </a:prstGeom>
        </p:spPr>
      </p:pic>
    </p:spTree>
    <p:extLst>
      <p:ext uri="{BB962C8B-B14F-4D97-AF65-F5344CB8AC3E}">
        <p14:creationId xmlns:p14="http://schemas.microsoft.com/office/powerpoint/2010/main" val="3948599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8560FE3-F208-2B4E-B6D2-33FC8E90E4DA}"/>
              </a:ext>
            </a:extLst>
          </p:cNvPr>
          <p:cNvPicPr>
            <a:picLocks noChangeAspect="1"/>
          </p:cNvPicPr>
          <p:nvPr/>
        </p:nvPicPr>
        <p:blipFill rotWithShape="1">
          <a:blip r:embed="rId2"/>
          <a:srcRect l="6093" t="8117" r="9908" b="8117"/>
          <a:stretch/>
        </p:blipFill>
        <p:spPr>
          <a:xfrm>
            <a:off x="2551813" y="-1"/>
            <a:ext cx="8250865" cy="6858001"/>
          </a:xfrm>
          <a:prstGeom prst="rect">
            <a:avLst/>
          </a:prstGeom>
        </p:spPr>
      </p:pic>
      <p:pic>
        <p:nvPicPr>
          <p:cNvPr id="5" name="Bild 4">
            <a:extLst>
              <a:ext uri="{FF2B5EF4-FFF2-40B4-BE49-F238E27FC236}">
                <a16:creationId xmlns:a16="http://schemas.microsoft.com/office/drawing/2014/main" id="{6DAB246A-6EF4-9645-BE54-D7A93C8748D9}"/>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81368" y="297976"/>
            <a:ext cx="2888296" cy="2147777"/>
          </a:xfrm>
          <a:prstGeom prst="rect">
            <a:avLst/>
          </a:prstGeom>
        </p:spPr>
      </p:pic>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5"/>
          <a:stretch>
            <a:fillRect/>
          </a:stretch>
        </p:blipFill>
        <p:spPr>
          <a:xfrm>
            <a:off x="10353930" y="5857105"/>
            <a:ext cx="1714500" cy="857250"/>
          </a:xfrm>
          <a:prstGeom prst="rect">
            <a:avLst/>
          </a:prstGeom>
        </p:spPr>
      </p:pic>
    </p:spTree>
    <p:extLst>
      <p:ext uri="{BB962C8B-B14F-4D97-AF65-F5344CB8AC3E}">
        <p14:creationId xmlns:p14="http://schemas.microsoft.com/office/powerpoint/2010/main" val="14705709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837782DC-EB5E-7A46-B01E-A2D74AF28CFE}"/>
              </a:ext>
            </a:extLst>
          </p:cNvPr>
          <p:cNvSpPr>
            <a:spLocks noGrp="1"/>
          </p:cNvSpPr>
          <p:nvPr>
            <p:ph type="subTitle" idx="1"/>
          </p:nvPr>
        </p:nvSpPr>
        <p:spPr>
          <a:xfrm>
            <a:off x="659757" y="1028700"/>
            <a:ext cx="7963382" cy="641349"/>
          </a:xfrm>
        </p:spPr>
        <p:txBody>
          <a:bodyPr>
            <a:normAutofit/>
          </a:bodyPr>
          <a:lstStyle/>
          <a:p>
            <a:pPr algn="l"/>
            <a:r>
              <a:rPr lang="sv-SE" sz="4000" b="1" u="sng" dirty="0"/>
              <a:t>EXAMPLES OF PROPOSALS </a:t>
            </a:r>
          </a:p>
          <a:p>
            <a:pPr algn="l"/>
            <a:endParaRPr lang="sv-SE" sz="2000" dirty="0"/>
          </a:p>
        </p:txBody>
      </p:sp>
      <p:pic>
        <p:nvPicPr>
          <p:cNvPr id="6" name="Bildobjekt 5" descr="En bild som visar ritning&#10;&#10;Automatiskt genererad beskrivning">
            <a:extLst>
              <a:ext uri="{FF2B5EF4-FFF2-40B4-BE49-F238E27FC236}">
                <a16:creationId xmlns:a16="http://schemas.microsoft.com/office/drawing/2014/main" id="{21A6FDD2-4285-544F-87C1-44FC5FF523EC}"/>
              </a:ext>
            </a:extLst>
          </p:cNvPr>
          <p:cNvPicPr>
            <a:picLocks noChangeAspect="1"/>
          </p:cNvPicPr>
          <p:nvPr/>
        </p:nvPicPr>
        <p:blipFill>
          <a:blip r:embed="rId2"/>
          <a:stretch>
            <a:fillRect/>
          </a:stretch>
        </p:blipFill>
        <p:spPr>
          <a:xfrm>
            <a:off x="10353930" y="5857105"/>
            <a:ext cx="1714500" cy="857250"/>
          </a:xfrm>
          <a:prstGeom prst="rect">
            <a:avLst/>
          </a:prstGeom>
        </p:spPr>
      </p:pic>
      <p:sp>
        <p:nvSpPr>
          <p:cNvPr id="7" name="textruta 6">
            <a:extLst>
              <a:ext uri="{FF2B5EF4-FFF2-40B4-BE49-F238E27FC236}">
                <a16:creationId xmlns:a16="http://schemas.microsoft.com/office/drawing/2014/main" id="{22211D2B-0390-7147-88E7-B5FC01575C4F}"/>
              </a:ext>
            </a:extLst>
          </p:cNvPr>
          <p:cNvSpPr txBox="1"/>
          <p:nvPr/>
        </p:nvSpPr>
        <p:spPr>
          <a:xfrm>
            <a:off x="798653" y="1863524"/>
            <a:ext cx="9316018"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sv-SE" sz="3200" b="0" i="0" u="none" strike="noStrike" kern="1200" cap="none" spc="0" normalizeH="0" baseline="0" noProof="0" dirty="0">
                <a:ln>
                  <a:noFill/>
                </a:ln>
                <a:solidFill>
                  <a:srgbClr val="222222"/>
                </a:solidFill>
                <a:effectLst/>
                <a:uLnTx/>
                <a:uFillTx/>
                <a:latin typeface="inherit"/>
                <a:ea typeface="+mn-ea"/>
                <a:cs typeface="+mn-cs"/>
              </a:rPr>
              <a:t>A joint portal for cooperation, discussions, development and test beds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222222"/>
                </a:solidFill>
                <a:effectLst/>
                <a:uLnTx/>
                <a:uFillTx/>
                <a:latin typeface="inherit"/>
                <a:ea typeface="+mn-ea"/>
                <a:cs typeface="+mn-cs"/>
              </a:rPr>
              <a:t>Explore a new Swedish model for the </a:t>
            </a:r>
            <a:r>
              <a:rPr kumimoji="0" lang="en-US" sz="3200" b="0" i="0" u="none" strike="noStrike" kern="1200" cap="none" spc="0" normalizeH="0" baseline="0" noProof="0" dirty="0" err="1">
                <a:ln>
                  <a:noFill/>
                </a:ln>
                <a:solidFill>
                  <a:srgbClr val="222222"/>
                </a:solidFill>
                <a:effectLst/>
                <a:uLnTx/>
                <a:uFillTx/>
                <a:latin typeface="inherit"/>
                <a:ea typeface="+mn-ea"/>
                <a:cs typeface="+mn-cs"/>
              </a:rPr>
              <a:t>labour</a:t>
            </a:r>
            <a:r>
              <a:rPr kumimoji="0" lang="en-US" sz="3200" b="0" i="0" u="none" strike="noStrike" kern="1200" cap="none" spc="0" normalizeH="0" baseline="0" noProof="0" dirty="0">
                <a:ln>
                  <a:noFill/>
                </a:ln>
                <a:solidFill>
                  <a:srgbClr val="222222"/>
                </a:solidFill>
                <a:effectLst/>
                <a:uLnTx/>
                <a:uFillTx/>
                <a:latin typeface="inherit"/>
                <a:ea typeface="+mn-ea"/>
                <a:cs typeface="+mn-cs"/>
              </a:rPr>
              <a:t> market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222222"/>
                </a:solidFill>
                <a:effectLst/>
                <a:uLnTx/>
                <a:uFillTx/>
                <a:latin typeface="inherit"/>
                <a:ea typeface="+mn-ea"/>
                <a:cs typeface="+mn-cs"/>
              </a:rPr>
              <a:t>Union for </a:t>
            </a:r>
            <a:r>
              <a:rPr kumimoji="0" lang="en-US" sz="3200" b="0" i="0" u="none" strike="noStrike" kern="1200" cap="none" spc="0" normalizeH="0" baseline="0" noProof="0" dirty="0" err="1">
                <a:ln>
                  <a:noFill/>
                </a:ln>
                <a:solidFill>
                  <a:srgbClr val="222222"/>
                </a:solidFill>
                <a:effectLst/>
                <a:uLnTx/>
                <a:uFillTx/>
                <a:latin typeface="inherit"/>
                <a:ea typeface="+mn-ea"/>
                <a:cs typeface="+mn-cs"/>
              </a:rPr>
              <a:t>gigworkers</a:t>
            </a:r>
            <a:endParaRPr kumimoji="0" lang="en-US" sz="3200" b="0" i="0" u="none" strike="noStrike" kern="1200" cap="none" spc="0" normalizeH="0" baseline="0" noProof="0" dirty="0">
              <a:ln>
                <a:noFill/>
              </a:ln>
              <a:solidFill>
                <a:srgbClr val="222222"/>
              </a:solidFill>
              <a:effectLst/>
              <a:uLnTx/>
              <a:uFillTx/>
              <a:latin typeface="inheri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222222"/>
                </a:solidFill>
                <a:effectLst/>
                <a:uLnTx/>
                <a:uFillTx/>
                <a:latin typeface="inherit"/>
                <a:ea typeface="+mn-ea"/>
                <a:cs typeface="+mn-cs"/>
              </a:rPr>
              <a:t>A new model of </a:t>
            </a:r>
            <a:r>
              <a:rPr kumimoji="0" lang="en-US" sz="3200" b="0" i="0" u="none" strike="noStrike" kern="1200" cap="none" spc="0" normalizeH="0" baseline="0" noProof="0" dirty="0" err="1">
                <a:ln>
                  <a:noFill/>
                </a:ln>
                <a:solidFill>
                  <a:srgbClr val="222222"/>
                </a:solidFill>
                <a:effectLst/>
                <a:uLnTx/>
                <a:uFillTx/>
                <a:latin typeface="inherit"/>
                <a:ea typeface="+mn-ea"/>
                <a:cs typeface="+mn-cs"/>
              </a:rPr>
              <a:t>skillsmapping</a:t>
            </a:r>
            <a:r>
              <a:rPr kumimoji="0" lang="en-US" sz="3200" b="0" i="0" u="none" strike="noStrike" kern="1200" cap="none" spc="0" normalizeH="0" baseline="0" noProof="0" dirty="0">
                <a:ln>
                  <a:noFill/>
                </a:ln>
                <a:solidFill>
                  <a:srgbClr val="222222"/>
                </a:solidFill>
                <a:effectLst/>
                <a:uLnTx/>
                <a:uFillTx/>
                <a:latin typeface="inherit"/>
                <a:ea typeface="+mn-ea"/>
                <a:cs typeface="+mn-cs"/>
              </a:rPr>
              <a:t> for sustainable digital matching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22222"/>
              </a:solidFill>
              <a:effectLst/>
              <a:uLnTx/>
              <a:uFillTx/>
              <a:latin typeface="inheri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222222"/>
              </a:solidFill>
              <a:effectLst/>
              <a:uLnTx/>
              <a:uFillTx/>
              <a:latin typeface="inherit"/>
              <a:ea typeface="+mn-ea"/>
              <a:cs typeface="+mn-cs"/>
            </a:endParaRPr>
          </a:p>
        </p:txBody>
      </p:sp>
      <p:sp>
        <p:nvSpPr>
          <p:cNvPr id="4" name="Rectangle 2">
            <a:extLst>
              <a:ext uri="{FF2B5EF4-FFF2-40B4-BE49-F238E27FC236}">
                <a16:creationId xmlns:a16="http://schemas.microsoft.com/office/drawing/2014/main" id="{FF794CCB-BB27-451E-ABB0-334ABE08F5F9}"/>
              </a:ext>
            </a:extLst>
          </p:cNvPr>
          <p:cNvSpPr>
            <a:spLocks noChangeArrowheads="1"/>
          </p:cNvSpPr>
          <p:nvPr/>
        </p:nvSpPr>
        <p:spPr bwMode="auto">
          <a:xfrm>
            <a:off x="0" y="101318"/>
            <a:ext cx="65" cy="25456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109" rIns="0" bIns="-1110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sv-SE" altLang="sv-SE"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11747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ritning&#10;&#10;Automatiskt genererad beskrivning">
            <a:extLst>
              <a:ext uri="{FF2B5EF4-FFF2-40B4-BE49-F238E27FC236}">
                <a16:creationId xmlns:a16="http://schemas.microsoft.com/office/drawing/2014/main" id="{FD80C5B1-C6C5-A540-A0F6-C98426B9598E}"/>
              </a:ext>
            </a:extLst>
          </p:cNvPr>
          <p:cNvPicPr>
            <a:picLocks noChangeAspect="1"/>
          </p:cNvPicPr>
          <p:nvPr/>
        </p:nvPicPr>
        <p:blipFill>
          <a:blip r:embed="rId3"/>
          <a:stretch>
            <a:fillRect/>
          </a:stretch>
        </p:blipFill>
        <p:spPr>
          <a:xfrm>
            <a:off x="6459850" y="4075377"/>
            <a:ext cx="5565246" cy="2782623"/>
          </a:xfrm>
          <a:prstGeom prst="rect">
            <a:avLst/>
          </a:prstGeom>
        </p:spPr>
      </p:pic>
      <p:sp>
        <p:nvSpPr>
          <p:cNvPr id="5" name="Underrubrik 2">
            <a:extLst>
              <a:ext uri="{FF2B5EF4-FFF2-40B4-BE49-F238E27FC236}">
                <a16:creationId xmlns:a16="http://schemas.microsoft.com/office/drawing/2014/main" id="{396CC481-4884-164D-898B-26FFF8980104}"/>
              </a:ext>
            </a:extLst>
          </p:cNvPr>
          <p:cNvSpPr txBox="1">
            <a:spLocks/>
          </p:cNvSpPr>
          <p:nvPr/>
        </p:nvSpPr>
        <p:spPr>
          <a:xfrm>
            <a:off x="659756" y="1028700"/>
            <a:ext cx="8582717" cy="64134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4000" b="1" i="0" u="sng" strike="noStrike" kern="1200" cap="none" spc="0" normalizeH="0" baseline="0" noProof="0" dirty="0">
                <a:ln>
                  <a:noFill/>
                </a:ln>
                <a:solidFill>
                  <a:prstClr val="black"/>
                </a:solidFill>
                <a:effectLst/>
                <a:uLnTx/>
                <a:uFillTx/>
                <a:latin typeface="Calibri" panose="020F0502020204030204"/>
                <a:ea typeface="+mn-ea"/>
                <a:cs typeface="+mn-cs"/>
              </a:rPr>
              <a:t>NEXT STEP</a:t>
            </a:r>
          </a:p>
        </p:txBody>
      </p:sp>
      <p:sp>
        <p:nvSpPr>
          <p:cNvPr id="7" name="Underrubrik 2">
            <a:extLst>
              <a:ext uri="{FF2B5EF4-FFF2-40B4-BE49-F238E27FC236}">
                <a16:creationId xmlns:a16="http://schemas.microsoft.com/office/drawing/2014/main" id="{86E59EEF-39CB-B24E-B298-5F0084F80A27}"/>
              </a:ext>
            </a:extLst>
          </p:cNvPr>
          <p:cNvSpPr txBox="1">
            <a:spLocks/>
          </p:cNvSpPr>
          <p:nvPr/>
        </p:nvSpPr>
        <p:spPr>
          <a:xfrm>
            <a:off x="659755" y="1942504"/>
            <a:ext cx="9481772" cy="2261361"/>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900" b="1" i="0" u="none" strike="noStrike" kern="1200" cap="none" spc="0" normalizeH="0" baseline="0" noProof="0" dirty="0" err="1">
                <a:ln>
                  <a:noFill/>
                </a:ln>
                <a:solidFill>
                  <a:prstClr val="black"/>
                </a:solidFill>
                <a:effectLst/>
                <a:uLnTx/>
                <a:uFillTx/>
                <a:latin typeface="Calibri" panose="020F0502020204030204"/>
                <a:ea typeface="+mn-ea"/>
                <a:cs typeface="+mn-cs"/>
              </a:rPr>
              <a:t>Giglab</a:t>
            </a:r>
            <a:r>
              <a:rPr kumimoji="0" lang="sv-SE" sz="29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1" i="0" u="none" strike="noStrike" kern="1200" cap="none" spc="0" normalizeH="0" baseline="0" noProof="0" dirty="0" err="1">
                <a:ln>
                  <a:noFill/>
                </a:ln>
                <a:solidFill>
                  <a:prstClr val="black"/>
                </a:solidFill>
                <a:effectLst/>
                <a:uLnTx/>
                <a:uFillTx/>
                <a:latin typeface="Calibri" panose="020F0502020204030204"/>
                <a:ea typeface="+mn-ea"/>
                <a:cs typeface="+mn-cs"/>
              </a:rPr>
              <a:t>Report</a:t>
            </a:r>
            <a:r>
              <a:rPr kumimoji="0" lang="sv-SE" sz="2900" b="1" i="0" u="none" strike="noStrike" kern="1200" cap="none" spc="0" normalizeH="0" baseline="0" noProof="0" dirty="0">
                <a:ln>
                  <a:noFill/>
                </a:ln>
                <a:solidFill>
                  <a:prstClr val="black"/>
                </a:solidFill>
                <a:effectLst/>
                <a:uLnTx/>
                <a:uFillTx/>
                <a:latin typeface="Calibri" panose="020F0502020204030204"/>
                <a:ea typeface="+mn-ea"/>
                <a:cs typeface="+mn-cs"/>
              </a:rPr>
              <a:t> to be </a:t>
            </a:r>
            <a:r>
              <a:rPr kumimoji="0" lang="sv-SE" sz="2900" b="1" i="0" u="none" strike="noStrike" kern="1200" cap="none" spc="0" normalizeH="0" baseline="0" noProof="0" dirty="0" err="1">
                <a:ln>
                  <a:noFill/>
                </a:ln>
                <a:solidFill>
                  <a:prstClr val="black"/>
                </a:solidFill>
                <a:effectLst/>
                <a:uLnTx/>
                <a:uFillTx/>
                <a:latin typeface="Calibri" panose="020F0502020204030204"/>
                <a:ea typeface="+mn-ea"/>
                <a:cs typeface="+mn-cs"/>
              </a:rPr>
              <a:t>launched</a:t>
            </a:r>
            <a:r>
              <a:rPr kumimoji="0" lang="sv-SE" sz="2900" b="1"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sv-SE" sz="2900" b="1" i="0" u="none" strike="noStrike" kern="1200" cap="none" spc="0" normalizeH="0" baseline="0" noProof="0" dirty="0" err="1">
                <a:ln>
                  <a:noFill/>
                </a:ln>
                <a:solidFill>
                  <a:prstClr val="black"/>
                </a:solidFill>
                <a:effectLst/>
                <a:uLnTx/>
                <a:uFillTx/>
                <a:latin typeface="Calibri" panose="020F0502020204030204"/>
                <a:ea typeface="+mn-ea"/>
                <a:cs typeface="+mn-cs"/>
              </a:rPr>
              <a:t>February</a:t>
            </a:r>
            <a:r>
              <a:rPr kumimoji="0" lang="sv-SE" sz="29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9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Let</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us</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know</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if</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you</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are</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interested</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to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continue</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the </a:t>
            </a:r>
            <a:r>
              <a:rPr kumimoji="0" lang="sv-SE" sz="2900" b="0" i="0" u="none" strike="noStrike" kern="1200" cap="none" spc="0" normalizeH="0" baseline="0" noProof="0" dirty="0" err="1">
                <a:ln>
                  <a:noFill/>
                </a:ln>
                <a:solidFill>
                  <a:prstClr val="black"/>
                </a:solidFill>
                <a:effectLst/>
                <a:uLnTx/>
                <a:uFillTx/>
                <a:latin typeface="Calibri" panose="020F0502020204030204"/>
                <a:ea typeface="+mn-ea"/>
                <a:cs typeface="+mn-cs"/>
              </a:rPr>
              <a:t>dialouge</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Contact: </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rebecca.filis@skatteverket.se</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lisa.hemph@arbetsformedlingen.se</a:t>
            </a:r>
            <a:endPar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hlinkClick r:id=""/>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hlinkClick r:id=""/>
              </a:rPr>
              <a:t>www.giglabsverige.se</a:t>
            </a:r>
            <a:endParaRPr kumimoji="0" lang="sv-SE" sz="29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v-SE" sz="29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ruta 1">
            <a:extLst>
              <a:ext uri="{FF2B5EF4-FFF2-40B4-BE49-F238E27FC236}">
                <a16:creationId xmlns:a16="http://schemas.microsoft.com/office/drawing/2014/main" id="{DE06EA1B-95C9-6F4C-A140-E22BB66ACAA5}"/>
              </a:ext>
            </a:extLst>
          </p:cNvPr>
          <p:cNvSpPr txBox="1"/>
          <p:nvPr/>
        </p:nvSpPr>
        <p:spPr>
          <a:xfrm>
            <a:off x="659755" y="5012266"/>
            <a:ext cx="263591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600" b="1" i="0" u="none" strike="noStrike" kern="1200" cap="none" spc="0" normalizeH="0" baseline="0" noProof="0" dirty="0">
                <a:ln>
                  <a:noFill/>
                </a:ln>
                <a:solidFill>
                  <a:prstClr val="white"/>
                </a:solidFill>
                <a:effectLst/>
                <a:highlight>
                  <a:srgbClr val="800000"/>
                </a:highlight>
                <a:uLnTx/>
                <a:uFillTx/>
                <a:latin typeface="Calibri" panose="020F0502020204030204"/>
                <a:ea typeface="+mn-ea"/>
                <a:cs typeface="+mn-cs"/>
              </a:rPr>
              <a:t>THANK YOU!</a:t>
            </a:r>
          </a:p>
        </p:txBody>
      </p:sp>
    </p:spTree>
    <p:extLst>
      <p:ext uri="{BB962C8B-B14F-4D97-AF65-F5344CB8AC3E}">
        <p14:creationId xmlns:p14="http://schemas.microsoft.com/office/powerpoint/2010/main" val="16481110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dirty="0"/>
          </a:p>
        </p:txBody>
      </p:sp>
      <p:pic>
        <p:nvPicPr>
          <p:cNvPr id="5" name="Platshållare för innehåll 4" descr="Free illustration: Workshop, Shield, Directory - Free ..."/>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7020" y="1311442"/>
            <a:ext cx="7222903" cy="4807745"/>
          </a:xfrm>
        </p:spPr>
      </p:pic>
      <p:sp>
        <p:nvSpPr>
          <p:cNvPr id="4" name="Platshållare för bild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sv-SE"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65743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Questions at hand</a:t>
            </a:r>
            <a:endParaRPr lang="sv-SE" dirty="0"/>
          </a:p>
        </p:txBody>
      </p:sp>
      <p:sp>
        <p:nvSpPr>
          <p:cNvPr id="3" name="Platshållare för innehåll 2"/>
          <p:cNvSpPr>
            <a:spLocks noGrp="1"/>
          </p:cNvSpPr>
          <p:nvPr>
            <p:ph idx="1"/>
          </p:nvPr>
        </p:nvSpPr>
        <p:spPr>
          <a:xfrm>
            <a:off x="753991" y="1734419"/>
            <a:ext cx="8946541" cy="4678413"/>
          </a:xfrm>
        </p:spPr>
        <p:txBody>
          <a:bodyPr>
            <a:noAutofit/>
          </a:bodyPr>
          <a:lstStyle/>
          <a:p>
            <a:pPr lvl="0"/>
            <a:r>
              <a:rPr lang="en-GB" sz="2400" dirty="0"/>
              <a:t>What are the challenges that we should prioritize at inspections (“GIG-working environment”)? What measures should be taken</a:t>
            </a:r>
            <a:r>
              <a:rPr lang="en-GB" sz="2400" dirty="0" smtClean="0"/>
              <a:t>?</a:t>
            </a:r>
            <a:endParaRPr lang="en-GB" sz="2400" dirty="0"/>
          </a:p>
          <a:p>
            <a:pPr lvl="0"/>
            <a:r>
              <a:rPr lang="en-GB" sz="2400" dirty="0"/>
              <a:t>What are the specific obstacles to overcome for successful national cross-agency inspections and activities regarding GIG? How do we establish good cooperation? What kind of tools should be used and why/when? E.g. by prevention, deterrence</a:t>
            </a:r>
            <a:r>
              <a:rPr lang="en-GB" sz="2400" dirty="0" smtClean="0"/>
              <a:t>?</a:t>
            </a:r>
            <a:endParaRPr lang="en-GB" sz="2400" dirty="0"/>
          </a:p>
          <a:p>
            <a:pPr lvl="0"/>
            <a:r>
              <a:rPr lang="en-GB" sz="2400" dirty="0"/>
              <a:t>What is the added value of finding a well-functioning cross-border collaboration regarding GIG? </a:t>
            </a:r>
          </a:p>
          <a:p>
            <a:pPr lvl="0"/>
            <a:r>
              <a:rPr lang="en-GB" sz="2400" dirty="0"/>
              <a:t>Tripartite cooperation, how do we engage social partners to be active?</a:t>
            </a:r>
          </a:p>
          <a:p>
            <a:endParaRPr lang="en-GB" dirty="0"/>
          </a:p>
        </p:txBody>
      </p:sp>
      <p:pic>
        <p:nvPicPr>
          <p:cNvPr id="8" name="Bildobjekt 7" descr="Piratpartiets dolda agenda avslöjad // Skivad l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8064" y="2403409"/>
            <a:ext cx="2143125" cy="2857500"/>
          </a:xfrm>
          <a:prstGeom prst="rect">
            <a:avLst/>
          </a:prstGeom>
        </p:spPr>
      </p:pic>
      <p:sp>
        <p:nvSpPr>
          <p:cNvPr id="9" name="Platshållare för bildnummer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sv-SE"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03526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err="1" smtClean="0"/>
              <a:t>Welcome</a:t>
            </a:r>
            <a:r>
              <a:rPr lang="sv-SE" b="1" dirty="0" smtClean="0"/>
              <a:t> back!</a:t>
            </a:r>
            <a:r>
              <a:rPr lang="sv-SE" dirty="0" smtClean="0"/>
              <a:t/>
            </a:r>
            <a:br>
              <a:rPr lang="sv-SE" dirty="0" smtClean="0"/>
            </a:br>
            <a:r>
              <a:rPr lang="sv-SE" dirty="0"/>
              <a:t> </a:t>
            </a:r>
            <a:r>
              <a:rPr lang="sv-SE" dirty="0" smtClean="0"/>
              <a:t>                </a:t>
            </a:r>
            <a:r>
              <a:rPr lang="sv-SE" dirty="0" err="1" smtClean="0"/>
              <a:t>Was</a:t>
            </a:r>
            <a:r>
              <a:rPr lang="sv-SE" dirty="0" smtClean="0"/>
              <a:t> it a </a:t>
            </a:r>
            <a:r>
              <a:rPr lang="sv-SE" dirty="0" err="1" smtClean="0"/>
              <a:t>good</a:t>
            </a:r>
            <a:r>
              <a:rPr lang="sv-SE" dirty="0" smtClean="0"/>
              <a:t> </a:t>
            </a:r>
            <a:r>
              <a:rPr lang="sv-SE" dirty="0" err="1" smtClean="0"/>
              <a:t>discussion</a:t>
            </a:r>
            <a:r>
              <a:rPr lang="sv-SE" dirty="0" smtClean="0"/>
              <a:t>?</a:t>
            </a:r>
            <a:endParaRPr lang="sv-SE" sz="2800" dirty="0"/>
          </a:p>
        </p:txBody>
      </p:sp>
      <p:sp>
        <p:nvSpPr>
          <p:cNvPr id="3" name="Platshållare för innehåll 2"/>
          <p:cNvSpPr>
            <a:spLocks noGrp="1"/>
          </p:cNvSpPr>
          <p:nvPr>
            <p:ph idx="1"/>
          </p:nvPr>
        </p:nvSpPr>
        <p:spPr/>
        <p:txBody>
          <a:bodyPr/>
          <a:lstStyle/>
          <a:p>
            <a:r>
              <a:rPr lang="sv-SE" sz="2800" dirty="0" smtClean="0">
                <a:latin typeface="Calibri" panose="020F0502020204030204" pitchFamily="34" charset="0"/>
                <a:cs typeface="Calibri" panose="020F0502020204030204" pitchFamily="34" charset="0"/>
              </a:rPr>
              <a:t>Estonia</a:t>
            </a:r>
          </a:p>
          <a:p>
            <a:r>
              <a:rPr lang="sv-SE" sz="2800" dirty="0" err="1" smtClean="0">
                <a:latin typeface="Calibri" panose="020F0502020204030204" pitchFamily="34" charset="0"/>
                <a:cs typeface="Calibri" panose="020F0502020204030204" pitchFamily="34" charset="0"/>
              </a:rPr>
              <a:t>Latvia</a:t>
            </a:r>
            <a:endParaRPr lang="sv-SE" sz="2800" dirty="0" smtClean="0">
              <a:latin typeface="Calibri" panose="020F0502020204030204" pitchFamily="34" charset="0"/>
              <a:cs typeface="Calibri" panose="020F0502020204030204" pitchFamily="34" charset="0"/>
            </a:endParaRPr>
          </a:p>
          <a:p>
            <a:r>
              <a:rPr lang="sv-SE" sz="2800" dirty="0" err="1" smtClean="0">
                <a:latin typeface="Calibri" panose="020F0502020204030204" pitchFamily="34" charset="0"/>
                <a:cs typeface="Calibri" panose="020F0502020204030204" pitchFamily="34" charset="0"/>
              </a:rPr>
              <a:t>Iceland</a:t>
            </a:r>
            <a:endParaRPr lang="sv-SE" sz="2800" dirty="0" smtClean="0">
              <a:latin typeface="Calibri" panose="020F0502020204030204" pitchFamily="34" charset="0"/>
              <a:cs typeface="Calibri" panose="020F0502020204030204" pitchFamily="34" charset="0"/>
            </a:endParaRPr>
          </a:p>
          <a:p>
            <a:r>
              <a:rPr lang="sv-SE" sz="2800" dirty="0" smtClean="0">
                <a:latin typeface="Calibri" panose="020F0502020204030204" pitchFamily="34" charset="0"/>
                <a:cs typeface="Calibri" panose="020F0502020204030204" pitchFamily="34" charset="0"/>
              </a:rPr>
              <a:t>Finland</a:t>
            </a:r>
          </a:p>
          <a:p>
            <a:r>
              <a:rPr lang="sv-SE" sz="2800" dirty="0" err="1" smtClean="0">
                <a:latin typeface="Calibri" panose="020F0502020204030204" pitchFamily="34" charset="0"/>
                <a:cs typeface="Calibri" panose="020F0502020204030204" pitchFamily="34" charset="0"/>
              </a:rPr>
              <a:t>Denmark</a:t>
            </a:r>
            <a:endParaRPr lang="sv-SE" sz="2800" dirty="0" smtClean="0">
              <a:latin typeface="Calibri" panose="020F0502020204030204" pitchFamily="34" charset="0"/>
              <a:cs typeface="Calibri" panose="020F0502020204030204" pitchFamily="34" charset="0"/>
            </a:endParaRPr>
          </a:p>
          <a:p>
            <a:r>
              <a:rPr lang="sv-SE" sz="2800" dirty="0" smtClean="0">
                <a:latin typeface="Calibri" panose="020F0502020204030204" pitchFamily="34" charset="0"/>
                <a:cs typeface="Calibri" panose="020F0502020204030204" pitchFamily="34" charset="0"/>
              </a:rPr>
              <a:t>Sweden</a:t>
            </a:r>
          </a:p>
          <a:p>
            <a:r>
              <a:rPr lang="sv-SE" sz="2800" dirty="0" smtClean="0">
                <a:latin typeface="Calibri" panose="020F0502020204030204" pitchFamily="34" charset="0"/>
                <a:cs typeface="Calibri" panose="020F0502020204030204" pitchFamily="34" charset="0"/>
              </a:rPr>
              <a:t>Norway</a:t>
            </a:r>
            <a:endParaRPr lang="sv-SE" sz="2800" dirty="0">
              <a:latin typeface="Calibri" panose="020F0502020204030204" pitchFamily="34" charset="0"/>
              <a:cs typeface="Calibri" panose="020F0502020204030204" pitchFamily="34" charset="0"/>
            </a:endParaRPr>
          </a:p>
          <a:p>
            <a:endParaRPr lang="sv-SE" dirty="0"/>
          </a:p>
        </p:txBody>
      </p:sp>
      <p:pic>
        <p:nvPicPr>
          <p:cNvPr id="7" name="Bildobjekt 6" descr="Group Of People Seated Around Table Discussing · Fre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3258" y="2188396"/>
            <a:ext cx="5193587" cy="3462391"/>
          </a:xfrm>
          <a:prstGeom prst="rect">
            <a:avLst/>
          </a:prstGeom>
        </p:spPr>
      </p:pic>
      <p:sp>
        <p:nvSpPr>
          <p:cNvPr id="8" name="Platshållare för bildnumm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sv-SE"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59801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5" name="Platshållare för innehåll 4" descr="Conclusions - Handwriting imag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7203" y="950495"/>
            <a:ext cx="7062537" cy="4708358"/>
          </a:xfrm>
        </p:spPr>
      </p:pic>
      <p:sp>
        <p:nvSpPr>
          <p:cNvPr id="4" name="Platshållare för bildnumm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sv-SE"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921803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End </a:t>
            </a:r>
            <a:r>
              <a:rPr lang="sv-SE" dirty="0" err="1" smtClean="0"/>
              <a:t>of</a:t>
            </a:r>
            <a:r>
              <a:rPr lang="sv-SE" dirty="0" smtClean="0"/>
              <a:t> the </a:t>
            </a:r>
            <a:r>
              <a:rPr lang="sv-SE" dirty="0" err="1" smtClean="0"/>
              <a:t>day</a:t>
            </a:r>
            <a:r>
              <a:rPr lang="sv-SE" dirty="0" smtClean="0"/>
              <a:t>...</a:t>
            </a:r>
            <a:r>
              <a:rPr lang="sv-SE" dirty="0" err="1" smtClean="0"/>
              <a:t>finally</a:t>
            </a:r>
            <a:r>
              <a:rPr lang="sv-SE" dirty="0" smtClean="0"/>
              <a:t>...</a:t>
            </a:r>
            <a:endParaRPr lang="sv-SE" dirty="0"/>
          </a:p>
        </p:txBody>
      </p:sp>
      <p:sp>
        <p:nvSpPr>
          <p:cNvPr id="3" name="Platshållare för innehåll 2"/>
          <p:cNvSpPr>
            <a:spLocks noGrp="1"/>
          </p:cNvSpPr>
          <p:nvPr>
            <p:ph idx="1"/>
          </p:nvPr>
        </p:nvSpPr>
        <p:spPr>
          <a:xfrm>
            <a:off x="646111" y="1511497"/>
            <a:ext cx="8946541" cy="4195481"/>
          </a:xfrm>
        </p:spPr>
        <p:txBody>
          <a:bodyPr>
            <a:normAutofit/>
          </a:bodyPr>
          <a:lstStyle/>
          <a:p>
            <a:pPr marL="0" indent="0">
              <a:buNone/>
            </a:pPr>
            <a:r>
              <a:rPr lang="sv-SE" sz="3200" dirty="0" err="1" smtClean="0">
                <a:latin typeface="Calibri" panose="020F0502020204030204" pitchFamily="34" charset="0"/>
                <a:cs typeface="Calibri" panose="020F0502020204030204" pitchFamily="34" charset="0"/>
              </a:rPr>
              <a:t>Thank</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you</a:t>
            </a:r>
            <a:r>
              <a:rPr lang="sv-SE" sz="3200" dirty="0" smtClean="0">
                <a:latin typeface="Calibri" panose="020F0502020204030204" pitchFamily="34" charset="0"/>
                <a:cs typeface="Calibri" panose="020F0502020204030204" pitchFamily="34" charset="0"/>
              </a:rPr>
              <a:t> for </a:t>
            </a:r>
            <a:r>
              <a:rPr lang="sv-SE" sz="3200" dirty="0" err="1" smtClean="0">
                <a:latin typeface="Calibri" panose="020F0502020204030204" pitchFamily="34" charset="0"/>
                <a:cs typeface="Calibri" panose="020F0502020204030204" pitchFamily="34" charset="0"/>
              </a:rPr>
              <a:t>attending</a:t>
            </a:r>
            <a:r>
              <a:rPr lang="sv-SE" sz="3200" dirty="0" smtClean="0">
                <a:latin typeface="Calibri" panose="020F0502020204030204" pitchFamily="34" charset="0"/>
                <a:cs typeface="Calibri" panose="020F0502020204030204" pitchFamily="34" charset="0"/>
              </a:rPr>
              <a:t> – </a:t>
            </a:r>
            <a:r>
              <a:rPr lang="sv-SE" sz="3200" dirty="0" err="1" smtClean="0">
                <a:latin typeface="Calibri" panose="020F0502020204030204" pitchFamily="34" charset="0"/>
                <a:cs typeface="Calibri" panose="020F0502020204030204" pitchFamily="34" charset="0"/>
              </a:rPr>
              <a:t>you</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will</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recieve</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this</a:t>
            </a:r>
            <a:r>
              <a:rPr lang="sv-SE" sz="3200" dirty="0" smtClean="0">
                <a:latin typeface="Calibri" panose="020F0502020204030204" pitchFamily="34" charset="0"/>
                <a:cs typeface="Calibri" panose="020F0502020204030204" pitchFamily="34" charset="0"/>
              </a:rPr>
              <a:t> presentation via e-mail – </a:t>
            </a:r>
            <a:r>
              <a:rPr lang="sv-SE" sz="3200" dirty="0" err="1" smtClean="0">
                <a:latin typeface="Calibri" panose="020F0502020204030204" pitchFamily="34" charset="0"/>
                <a:cs typeface="Calibri" panose="020F0502020204030204" pitchFamily="34" charset="0"/>
              </a:rPr>
              <a:t>together</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with</a:t>
            </a:r>
            <a:r>
              <a:rPr lang="sv-SE" sz="3200" dirty="0" smtClean="0">
                <a:latin typeface="Calibri" panose="020F0502020204030204" pitchFamily="34" charset="0"/>
                <a:cs typeface="Calibri" panose="020F0502020204030204" pitchFamily="34" charset="0"/>
              </a:rPr>
              <a:t> a </a:t>
            </a:r>
            <a:r>
              <a:rPr lang="sv-SE" sz="3200" dirty="0" err="1" smtClean="0">
                <a:latin typeface="Calibri" panose="020F0502020204030204" pitchFamily="34" charset="0"/>
                <a:cs typeface="Calibri" panose="020F0502020204030204" pitchFamily="34" charset="0"/>
              </a:rPr>
              <a:t>written</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summary</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of</a:t>
            </a:r>
            <a:r>
              <a:rPr lang="sv-SE" sz="3200" dirty="0" smtClean="0">
                <a:latin typeface="Calibri" panose="020F0502020204030204" pitchFamily="34" charset="0"/>
                <a:cs typeface="Calibri" panose="020F0502020204030204" pitchFamily="34" charset="0"/>
              </a:rPr>
              <a:t> </a:t>
            </a:r>
            <a:r>
              <a:rPr lang="sv-SE" sz="3200" dirty="0" err="1" smtClean="0">
                <a:latin typeface="Calibri" panose="020F0502020204030204" pitchFamily="34" charset="0"/>
                <a:cs typeface="Calibri" panose="020F0502020204030204" pitchFamily="34" charset="0"/>
              </a:rPr>
              <a:t>todays</a:t>
            </a:r>
            <a:r>
              <a:rPr lang="sv-SE" sz="3200" dirty="0" smtClean="0">
                <a:latin typeface="Calibri" panose="020F0502020204030204" pitchFamily="34" charset="0"/>
                <a:cs typeface="Calibri" panose="020F0502020204030204" pitchFamily="34" charset="0"/>
              </a:rPr>
              <a:t> presentations and </a:t>
            </a:r>
            <a:r>
              <a:rPr lang="sv-SE" sz="3200" dirty="0" err="1" smtClean="0">
                <a:latin typeface="Calibri" panose="020F0502020204030204" pitchFamily="34" charset="0"/>
                <a:cs typeface="Calibri" panose="020F0502020204030204" pitchFamily="34" charset="0"/>
              </a:rPr>
              <a:t>conclusions</a:t>
            </a:r>
            <a:r>
              <a:rPr lang="sv-SE" sz="3200" dirty="0" smtClean="0">
                <a:latin typeface="Calibri" panose="020F0502020204030204" pitchFamily="34" charset="0"/>
                <a:cs typeface="Calibri" panose="020F0502020204030204" pitchFamily="34" charset="0"/>
              </a:rPr>
              <a:t>.</a:t>
            </a:r>
          </a:p>
          <a:p>
            <a:pPr marL="0" indent="0">
              <a:buNone/>
            </a:pPr>
            <a:endParaRPr lang="sv-SE" sz="2800" dirty="0">
              <a:latin typeface="Calibri" panose="020F0502020204030204" pitchFamily="34" charset="0"/>
              <a:cs typeface="Calibri" panose="020F0502020204030204" pitchFamily="34" charset="0"/>
            </a:endParaRPr>
          </a:p>
          <a:p>
            <a:pPr marL="0" indent="0">
              <a:buNone/>
            </a:pPr>
            <a:r>
              <a:rPr lang="sv-SE" sz="2800" b="1" dirty="0" smtClean="0">
                <a:latin typeface="Calibri" panose="020F0502020204030204" pitchFamily="34" charset="0"/>
                <a:cs typeface="Calibri" panose="020F0502020204030204" pitchFamily="34" charset="0"/>
              </a:rPr>
              <a:t>        </a:t>
            </a:r>
            <a:r>
              <a:rPr lang="sv-SE" sz="2800" b="1" dirty="0" err="1" smtClean="0">
                <a:latin typeface="Calibri" panose="020F0502020204030204" pitchFamily="34" charset="0"/>
                <a:cs typeface="Calibri" panose="020F0502020204030204" pitchFamily="34" charset="0"/>
              </a:rPr>
              <a:t>Please</a:t>
            </a:r>
            <a:r>
              <a:rPr lang="sv-SE" sz="2800" b="1" dirty="0" smtClean="0">
                <a:latin typeface="Calibri" panose="020F0502020204030204" pitchFamily="34" charset="0"/>
                <a:cs typeface="Calibri" panose="020F0502020204030204" pitchFamily="34" charset="0"/>
              </a:rPr>
              <a:t> </a:t>
            </a:r>
            <a:r>
              <a:rPr lang="sv-SE" sz="2800" b="1" dirty="0" err="1" smtClean="0">
                <a:latin typeface="Calibri" panose="020F0502020204030204" pitchFamily="34" charset="0"/>
                <a:cs typeface="Calibri" panose="020F0502020204030204" pitchFamily="34" charset="0"/>
              </a:rPr>
              <a:t>stay</a:t>
            </a:r>
            <a:r>
              <a:rPr lang="sv-SE" sz="2800" b="1" dirty="0" smtClean="0">
                <a:latin typeface="Calibri" panose="020F0502020204030204" pitchFamily="34" charset="0"/>
                <a:cs typeface="Calibri" panose="020F0502020204030204" pitchFamily="34" charset="0"/>
              </a:rPr>
              <a:t> in touch!</a:t>
            </a:r>
            <a:endParaRPr lang="sv-SE" sz="2800" b="1" dirty="0">
              <a:latin typeface="Calibri" panose="020F0502020204030204" pitchFamily="34" charset="0"/>
              <a:cs typeface="Calibri" panose="020F0502020204030204" pitchFamily="34" charset="0"/>
            </a:endParaRPr>
          </a:p>
        </p:txBody>
      </p:sp>
      <p:sp>
        <p:nvSpPr>
          <p:cNvPr id="7" name="Platshållare för bildnummer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BF70564-896E-43FE-9B58-D7AF138DCA82}" type="slidenum">
              <a:rPr kumimoji="0" lang="sv-SE" sz="2800" b="0" i="0" u="none" strike="noStrike" kern="1200" cap="none" spc="0" normalizeH="0" baseline="0" noProof="0" smtClean="0">
                <a:ln>
                  <a:noFill/>
                </a:ln>
                <a:solidFill>
                  <a:prstClr val="black">
                    <a:tint val="75000"/>
                  </a:prstClr>
                </a:solidFill>
                <a:effectLst/>
                <a:uLnTx/>
                <a:uFillTx/>
                <a:latin typeface="Century Gothic" panose="020B0502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sv-SE" sz="2800" b="0" i="0" u="none" strike="noStrike" kern="1200" cap="none" spc="0" normalizeH="0" baseline="0" noProof="0">
              <a:ln>
                <a:noFill/>
              </a:ln>
              <a:solidFill>
                <a:prstClr val="black">
                  <a:tint val="75000"/>
                </a:prstClr>
              </a:solidFill>
              <a:effectLst/>
              <a:uLnTx/>
              <a:uFillTx/>
              <a:latin typeface="Century Gothic" panose="020B0502020202020204"/>
              <a:ea typeface="+mn-ea"/>
              <a:cs typeface="+mn-cs"/>
            </a:endParaRPr>
          </a:p>
        </p:txBody>
      </p:sp>
      <p:pic>
        <p:nvPicPr>
          <p:cNvPr id="4" name="Bildobjekt 3" descr="Free Stock Photo 17412 Small Stay Safe sign on a table or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4066" y="3238756"/>
            <a:ext cx="4808474" cy="3209313"/>
          </a:xfrm>
          <a:prstGeom prst="rect">
            <a:avLst/>
          </a:prstGeom>
        </p:spPr>
      </p:pic>
    </p:spTree>
    <p:extLst>
      <p:ext uri="{BB962C8B-B14F-4D97-AF65-F5344CB8AC3E}">
        <p14:creationId xmlns:p14="http://schemas.microsoft.com/office/powerpoint/2010/main" val="25014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25452" y="1266562"/>
            <a:ext cx="8210383" cy="1143000"/>
          </a:xfrm>
        </p:spPr>
        <p:txBody>
          <a:bodyPr/>
          <a:lstStyle/>
          <a:p>
            <a:r>
              <a:rPr lang="en-US" dirty="0"/>
              <a:t>Administration of Occupational Safety and Health in Iceland</a:t>
            </a:r>
            <a:br>
              <a:rPr lang="en-US" dirty="0"/>
            </a:br>
            <a:r>
              <a:rPr lang="en-US" dirty="0"/>
              <a:t>(</a:t>
            </a:r>
            <a:r>
              <a:rPr lang="en-US" i="1" dirty="0"/>
              <a:t>Vinnueftirlitið</a:t>
            </a:r>
            <a:r>
              <a:rPr lang="en-US" dirty="0"/>
              <a:t>)</a:t>
            </a:r>
          </a:p>
        </p:txBody>
      </p:sp>
      <p:sp>
        <p:nvSpPr>
          <p:cNvPr id="9" name="Text Placeholder 8"/>
          <p:cNvSpPr>
            <a:spLocks noGrp="1"/>
          </p:cNvSpPr>
          <p:nvPr>
            <p:ph type="body" sz="quarter" idx="13"/>
          </p:nvPr>
        </p:nvSpPr>
        <p:spPr>
          <a:xfrm>
            <a:off x="2038520" y="3279229"/>
            <a:ext cx="8210380" cy="2767925"/>
          </a:xfrm>
        </p:spPr>
        <p:txBody>
          <a:bodyPr/>
          <a:lstStyle/>
          <a:p>
            <a:r>
              <a:rPr lang="en-US" dirty="0"/>
              <a:t>Act on Working Environment, Health and Safety in Workplaces, no. 46/1980</a:t>
            </a:r>
          </a:p>
          <a:p>
            <a:pPr lvl="1"/>
            <a:r>
              <a:rPr lang="en-US" dirty="0"/>
              <a:t>Article 2(1): “This Act covers all activities, where one or more persons are employed, whether they are owners of the enterprise or employees.”</a:t>
            </a:r>
          </a:p>
        </p:txBody>
      </p:sp>
      <p:sp>
        <p:nvSpPr>
          <p:cNvPr id="21" name="Date Placeholder 20"/>
          <p:cNvSpPr>
            <a:spLocks noGrp="1"/>
          </p:cNvSpPr>
          <p:nvPr>
            <p:ph type="dt" sz="half" idx="15"/>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AD372AA-B9ED-DF48-B9E7-ABEBE8A5B70D}" type="datetime1">
              <a:rPr kumimoji="0" lang="is-IS" sz="1100" b="0" i="0" u="none" strike="noStrike" kern="1200" cap="none" spc="0" normalizeH="0" baseline="0" noProof="0">
                <a:ln>
                  <a:noFill/>
                </a:ln>
                <a:solidFill>
                  <a:srgbClr val="828282"/>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16.2.2021</a:t>
            </a:fld>
            <a:endParaRPr kumimoji="0" lang="en-US" sz="1100" b="0" i="0" u="none" strike="noStrike" kern="1200" cap="none" spc="0" normalizeH="0" baseline="0" noProof="0">
              <a:ln>
                <a:noFill/>
              </a:ln>
              <a:solidFill>
                <a:srgbClr val="828282"/>
              </a:solidFill>
              <a:effectLst/>
              <a:uLnTx/>
              <a:uFillTx/>
              <a:latin typeface="Arial"/>
              <a:ea typeface="+mn-ea"/>
              <a:cs typeface="Arial"/>
            </a:endParaRPr>
          </a:p>
        </p:txBody>
      </p:sp>
      <p:sp>
        <p:nvSpPr>
          <p:cNvPr id="22" name="Footer Placeholder 21"/>
          <p:cNvSpPr>
            <a:spLocks noGrp="1"/>
          </p:cNvSpPr>
          <p:nvPr>
            <p:ph type="ftr" sz="quarter" idx="16"/>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828282"/>
                </a:solidFill>
                <a:effectLst/>
                <a:uLnTx/>
                <a:uFillTx/>
                <a:latin typeface="Arial"/>
                <a:ea typeface="+mn-ea"/>
                <a:cs typeface="Arial"/>
              </a:rPr>
              <a:t>Nafn fyrirlesara/kennara</a:t>
            </a:r>
            <a:endParaRPr kumimoji="0" lang="en-US" sz="1100" b="0" i="0" u="none" strike="noStrike" kern="1200" cap="none" spc="0" normalizeH="0" baseline="0" noProof="0" dirty="0">
              <a:ln>
                <a:noFill/>
              </a:ln>
              <a:solidFill>
                <a:srgbClr val="828282"/>
              </a:solidFill>
              <a:effectLst/>
              <a:uLnTx/>
              <a:uFillTx/>
              <a:latin typeface="Arial"/>
              <a:ea typeface="+mn-ea"/>
              <a:cs typeface="Arial"/>
            </a:endParaRPr>
          </a:p>
        </p:txBody>
      </p:sp>
      <p:sp>
        <p:nvSpPr>
          <p:cNvPr id="5" name="Slide Number Placeholder 4"/>
          <p:cNvSpPr>
            <a:spLocks noGrp="1"/>
          </p:cNvSpPr>
          <p:nvPr>
            <p:ph type="sldNum" sz="quarter" idx="17"/>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FA9BC5-A5BB-9E40-B86F-19AD39AF2A35}" type="slidenum">
              <a:rPr kumimoji="0" lang="en-US" sz="1100" b="0" i="0" u="none" strike="noStrike" kern="1200" cap="none" spc="0" normalizeH="0" baseline="0" noProof="0">
                <a:ln>
                  <a:noFill/>
                </a:ln>
                <a:solidFill>
                  <a:srgbClr val="828282"/>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828282"/>
              </a:solidFill>
              <a:effectLst/>
              <a:uLnTx/>
              <a:uFillTx/>
              <a:latin typeface="Arial"/>
              <a:ea typeface="+mn-ea"/>
              <a:cs typeface="Arial"/>
            </a:endParaRPr>
          </a:p>
        </p:txBody>
      </p:sp>
    </p:spTree>
    <p:extLst>
      <p:ext uri="{BB962C8B-B14F-4D97-AF65-F5344CB8AC3E}">
        <p14:creationId xmlns:p14="http://schemas.microsoft.com/office/powerpoint/2010/main" val="2724851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7FA9BC5-A5BB-9E40-B86F-19AD39AF2A35}" type="slidenum">
              <a:rPr kumimoji="0" lang="en-US" sz="1100" b="0" i="0" u="none" strike="noStrike" kern="1200" cap="none" spc="0" normalizeH="0" baseline="0" noProof="0">
                <a:ln>
                  <a:noFill/>
                </a:ln>
                <a:solidFill>
                  <a:srgbClr val="828282"/>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828282"/>
              </a:solidFill>
              <a:effectLst/>
              <a:uLnTx/>
              <a:uFillTx/>
              <a:latin typeface="Arial"/>
              <a:ea typeface="+mn-ea"/>
              <a:cs typeface="Arial"/>
            </a:endParaRPr>
          </a:p>
        </p:txBody>
      </p:sp>
      <p:sp>
        <p:nvSpPr>
          <p:cNvPr id="12" name="Footer Placeholder 11"/>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828282"/>
                </a:solidFill>
                <a:effectLst/>
                <a:uLnTx/>
                <a:uFillTx/>
                <a:latin typeface="Arial"/>
                <a:ea typeface="+mn-ea"/>
                <a:cs typeface="Arial"/>
              </a:rPr>
              <a:t>Nafn fyrirlesara/kennara</a:t>
            </a:r>
            <a:endParaRPr kumimoji="0" lang="en-US" sz="1100" b="0" i="0" u="none" strike="noStrike" kern="1200" cap="none" spc="0" normalizeH="0" baseline="0" noProof="0" dirty="0">
              <a:ln>
                <a:noFill/>
              </a:ln>
              <a:solidFill>
                <a:srgbClr val="828282"/>
              </a:solidFill>
              <a:effectLst/>
              <a:uLnTx/>
              <a:uFillTx/>
              <a:latin typeface="Arial"/>
              <a:ea typeface="+mn-ea"/>
              <a:cs typeface="Arial"/>
            </a:endParaRPr>
          </a:p>
        </p:txBody>
      </p:sp>
      <p:sp>
        <p:nvSpPr>
          <p:cNvPr id="11" name="Date Placeholder 10"/>
          <p:cNvSpPr>
            <a:spLocks noGrp="1"/>
          </p:cNvSpPr>
          <p:nvPr>
            <p:ph type="dt" sz="half"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9E19594-B8D5-874B-8789-B93813E80800}" type="datetime1">
              <a:rPr kumimoji="0" lang="is-IS" sz="1100" b="0" i="0" u="none" strike="noStrike" kern="1200" cap="none" spc="0" normalizeH="0" baseline="0" noProof="0">
                <a:ln>
                  <a:noFill/>
                </a:ln>
                <a:solidFill>
                  <a:srgbClr val="828282"/>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16.2.2021</a:t>
            </a:fld>
            <a:endParaRPr kumimoji="0" lang="en-US" sz="1100" b="0" i="0" u="none" strike="noStrike" kern="1200" cap="none" spc="0" normalizeH="0" baseline="0" noProof="0" dirty="0">
              <a:ln>
                <a:noFill/>
              </a:ln>
              <a:solidFill>
                <a:srgbClr val="828282"/>
              </a:solidFill>
              <a:effectLst/>
              <a:uLnTx/>
              <a:uFillTx/>
              <a:latin typeface="Arial"/>
              <a:ea typeface="+mn-ea"/>
              <a:cs typeface="Arial"/>
            </a:endParaRPr>
          </a:p>
        </p:txBody>
      </p:sp>
      <p:sp>
        <p:nvSpPr>
          <p:cNvPr id="2" name="Title 1"/>
          <p:cNvSpPr>
            <a:spLocks noGrp="1"/>
          </p:cNvSpPr>
          <p:nvPr>
            <p:ph type="title"/>
          </p:nvPr>
        </p:nvSpPr>
        <p:spPr/>
        <p:txBody>
          <a:bodyPr/>
          <a:lstStyle/>
          <a:p>
            <a:r>
              <a:rPr lang="en-US" dirty="0"/>
              <a:t>Specific challenges regarding GIG for </a:t>
            </a:r>
            <a:r>
              <a:rPr lang="en-US" dirty="0" err="1"/>
              <a:t>labour</a:t>
            </a:r>
            <a:r>
              <a:rPr lang="en-US" dirty="0"/>
              <a:t> inspectorates</a:t>
            </a:r>
          </a:p>
        </p:txBody>
      </p:sp>
      <p:sp>
        <p:nvSpPr>
          <p:cNvPr id="3" name="Text Placeholder 2"/>
          <p:cNvSpPr>
            <a:spLocks noGrp="1"/>
          </p:cNvSpPr>
          <p:nvPr>
            <p:ph type="body" sz="quarter" idx="13"/>
          </p:nvPr>
        </p:nvSpPr>
        <p:spPr/>
        <p:txBody>
          <a:bodyPr/>
          <a:lstStyle/>
          <a:p>
            <a:r>
              <a:rPr lang="en-US" dirty="0"/>
              <a:t>Lack of data</a:t>
            </a:r>
          </a:p>
          <a:p>
            <a:endParaRPr lang="en-US" dirty="0"/>
          </a:p>
          <a:p>
            <a:r>
              <a:rPr lang="en-US" dirty="0"/>
              <a:t>Identification</a:t>
            </a:r>
          </a:p>
          <a:p>
            <a:pPr lvl="1"/>
            <a:r>
              <a:rPr lang="en-US" dirty="0"/>
              <a:t>Platform workers</a:t>
            </a:r>
          </a:p>
          <a:p>
            <a:pPr lvl="1"/>
            <a:r>
              <a:rPr lang="en-US" dirty="0"/>
              <a:t>Self-employed</a:t>
            </a:r>
          </a:p>
          <a:p>
            <a:pPr lvl="1"/>
            <a:endParaRPr lang="en-US" dirty="0"/>
          </a:p>
          <a:p>
            <a:r>
              <a:rPr lang="en-US" dirty="0"/>
              <a:t>Timeframe of projects</a:t>
            </a:r>
          </a:p>
          <a:p>
            <a:pPr lvl="1"/>
            <a:endParaRPr lang="en-US" dirty="0"/>
          </a:p>
          <a:p>
            <a:pPr lvl="1"/>
            <a:endParaRPr lang="en-US" dirty="0"/>
          </a:p>
        </p:txBody>
      </p:sp>
      <p:sp>
        <p:nvSpPr>
          <p:cNvPr id="13" name="Text Placeholder 12"/>
          <p:cNvSpPr>
            <a:spLocks noGrp="1"/>
          </p:cNvSpPr>
          <p:nvPr>
            <p:ph type="body" sz="quarter" idx="15"/>
          </p:nvPr>
        </p:nvSpPr>
        <p:spPr>
          <a:xfrm>
            <a:off x="6253395" y="2832466"/>
            <a:ext cx="4003861" cy="3523884"/>
          </a:xfrm>
        </p:spPr>
        <p:txBody>
          <a:bodyPr>
            <a:normAutofit/>
          </a:bodyPr>
          <a:lstStyle/>
          <a:p>
            <a:r>
              <a:rPr lang="en-US" dirty="0"/>
              <a:t>Location of physical work environment</a:t>
            </a:r>
          </a:p>
          <a:p>
            <a:pPr lvl="1"/>
            <a:r>
              <a:rPr lang="en-US" dirty="0"/>
              <a:t>Temporary</a:t>
            </a:r>
          </a:p>
          <a:p>
            <a:pPr lvl="1"/>
            <a:r>
              <a:rPr lang="en-US" dirty="0"/>
              <a:t>Homes</a:t>
            </a:r>
          </a:p>
          <a:p>
            <a:pPr lvl="1"/>
            <a:r>
              <a:rPr lang="en-US" dirty="0"/>
              <a:t>Own personal space</a:t>
            </a:r>
          </a:p>
          <a:p>
            <a:pPr lvl="1"/>
            <a:r>
              <a:rPr lang="en-US" dirty="0"/>
              <a:t>Other spaces, e.g. cafés</a:t>
            </a:r>
          </a:p>
          <a:p>
            <a:pPr marL="0" indent="0">
              <a:buNone/>
            </a:pPr>
            <a:endParaRPr lang="en-US" dirty="0"/>
          </a:p>
          <a:p>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47023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p:cNvSpPr txBox="1"/>
          <p:nvPr/>
        </p:nvSpPr>
        <p:spPr>
          <a:xfrm>
            <a:off x="3609474" y="2093494"/>
            <a:ext cx="493294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800" b="0" i="0" u="none" strike="noStrike" kern="1200" cap="none" spc="0" normalizeH="0" baseline="0" noProof="0" dirty="0" err="1" smtClean="0">
                <a:ln>
                  <a:noFill/>
                </a:ln>
                <a:solidFill>
                  <a:srgbClr val="191900"/>
                </a:solidFill>
                <a:effectLst/>
                <a:uLnTx/>
                <a:uFillTx/>
                <a:latin typeface="Arial"/>
                <a:ea typeface="+mn-ea"/>
                <a:cs typeface="+mn-cs"/>
              </a:rPr>
              <a:t>Thank</a:t>
            </a:r>
            <a:r>
              <a:rPr kumimoji="0" lang="sv-SE" sz="2800" b="0" i="0" u="none" strike="noStrike" kern="1200" cap="none" spc="0" normalizeH="0" baseline="0" noProof="0" dirty="0" smtClean="0">
                <a:ln>
                  <a:noFill/>
                </a:ln>
                <a:solidFill>
                  <a:srgbClr val="191900"/>
                </a:solidFill>
                <a:effectLst/>
                <a:uLnTx/>
                <a:uFillTx/>
                <a:latin typeface="Arial"/>
                <a:ea typeface="+mn-ea"/>
                <a:cs typeface="+mn-cs"/>
              </a:rPr>
              <a:t> </a:t>
            </a:r>
            <a:r>
              <a:rPr kumimoji="0" lang="sv-SE" sz="2800" b="0" i="0" u="none" strike="noStrike" kern="1200" cap="none" spc="0" normalizeH="0" baseline="0" noProof="0" dirty="0" err="1" smtClean="0">
                <a:ln>
                  <a:noFill/>
                </a:ln>
                <a:solidFill>
                  <a:srgbClr val="191900"/>
                </a:solidFill>
                <a:effectLst/>
                <a:uLnTx/>
                <a:uFillTx/>
                <a:latin typeface="Arial"/>
                <a:ea typeface="+mn-ea"/>
                <a:cs typeface="+mn-cs"/>
              </a:rPr>
              <a:t>you</a:t>
            </a:r>
            <a:r>
              <a:rPr kumimoji="0" lang="sv-SE" sz="2800" b="0" i="0" u="none" strike="noStrike" kern="1200" cap="none" spc="0" normalizeH="0" baseline="0" noProof="0" dirty="0" smtClean="0">
                <a:ln>
                  <a:noFill/>
                </a:ln>
                <a:solidFill>
                  <a:srgbClr val="191900"/>
                </a:solidFill>
                <a:effectLst/>
                <a:uLnTx/>
                <a:uFillTx/>
                <a:latin typeface="Arial"/>
                <a:ea typeface="+mn-ea"/>
                <a:cs typeface="+mn-cs"/>
              </a:rPr>
              <a:t> for </a:t>
            </a:r>
            <a:r>
              <a:rPr kumimoji="0" lang="sv-SE" sz="2800" b="0" i="0" u="none" strike="noStrike" kern="1200" cap="none" spc="0" normalizeH="0" baseline="0" noProof="0" dirty="0" err="1" smtClean="0">
                <a:ln>
                  <a:noFill/>
                </a:ln>
                <a:solidFill>
                  <a:srgbClr val="191900"/>
                </a:solidFill>
                <a:effectLst/>
                <a:uLnTx/>
                <a:uFillTx/>
                <a:latin typeface="Arial"/>
                <a:ea typeface="+mn-ea"/>
                <a:cs typeface="+mn-cs"/>
              </a:rPr>
              <a:t>your</a:t>
            </a:r>
            <a:r>
              <a:rPr kumimoji="0" lang="sv-SE" sz="2800" b="0" i="0" u="none" strike="noStrike" kern="1200" cap="none" spc="0" normalizeH="0" baseline="0" noProof="0" dirty="0" smtClean="0">
                <a:ln>
                  <a:noFill/>
                </a:ln>
                <a:solidFill>
                  <a:srgbClr val="191900"/>
                </a:solidFill>
                <a:effectLst/>
                <a:uLnTx/>
                <a:uFillTx/>
                <a:latin typeface="Arial"/>
                <a:ea typeface="+mn-ea"/>
                <a:cs typeface="+mn-cs"/>
              </a:rPr>
              <a:t> attention!</a:t>
            </a:r>
            <a:endParaRPr kumimoji="0" lang="en-GB" sz="2800" b="0" i="0" u="none" strike="noStrike" kern="1200" cap="none" spc="0" normalizeH="0" baseline="0" noProof="0" dirty="0">
              <a:ln>
                <a:noFill/>
              </a:ln>
              <a:solidFill>
                <a:srgbClr val="191900"/>
              </a:solidFill>
              <a:effectLst/>
              <a:uLnTx/>
              <a:uFillTx/>
              <a:latin typeface="Arial"/>
              <a:ea typeface="+mn-ea"/>
              <a:cs typeface="+mn-cs"/>
            </a:endParaRPr>
          </a:p>
        </p:txBody>
      </p:sp>
    </p:spTree>
    <p:extLst>
      <p:ext uri="{BB962C8B-B14F-4D97-AF65-F5344CB8AC3E}">
        <p14:creationId xmlns:p14="http://schemas.microsoft.com/office/powerpoint/2010/main" val="1292114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3BC42E66-4638-4B93-BBCD-2D071AC75ECF}"/>
              </a:ext>
            </a:extLst>
          </p:cNvPr>
          <p:cNvSpPr>
            <a:spLocks noGrp="1"/>
          </p:cNvSpPr>
          <p:nvPr>
            <p:ph type="title"/>
          </p:nvPr>
        </p:nvSpPr>
        <p:spPr/>
        <p:txBody>
          <a:bodyPr>
            <a:normAutofit fontScale="90000"/>
          </a:bodyPr>
          <a:lstStyle/>
          <a:p>
            <a:r>
              <a:rPr lang="fi-FI" dirty="0" err="1"/>
              <a:t>Gig</a:t>
            </a:r>
            <a:r>
              <a:rPr lang="fi-FI" dirty="0"/>
              <a:t> </a:t>
            </a:r>
            <a:r>
              <a:rPr lang="fi-FI" dirty="0" err="1"/>
              <a:t>Economy</a:t>
            </a:r>
            <a:r>
              <a:rPr lang="fi-FI" dirty="0"/>
              <a:t> – </a:t>
            </a:r>
            <a:r>
              <a:rPr lang="fi-FI" dirty="0" err="1"/>
              <a:t>with</a:t>
            </a:r>
            <a:r>
              <a:rPr lang="fi-FI" dirty="0"/>
              <a:t> </a:t>
            </a:r>
            <a:r>
              <a:rPr lang="fi-FI" dirty="0" err="1"/>
              <a:t>focus</a:t>
            </a:r>
            <a:r>
              <a:rPr lang="fi-FI" dirty="0"/>
              <a:t> on ”</a:t>
            </a:r>
            <a:r>
              <a:rPr lang="fi-FI" dirty="0" err="1"/>
              <a:t>light</a:t>
            </a:r>
            <a:r>
              <a:rPr lang="fi-FI" dirty="0"/>
              <a:t> </a:t>
            </a:r>
            <a:r>
              <a:rPr lang="fi-FI" dirty="0" err="1"/>
              <a:t>entrepreneurship</a:t>
            </a:r>
            <a:r>
              <a:rPr lang="fi-FI" dirty="0"/>
              <a:t>” at </a:t>
            </a:r>
            <a:r>
              <a:rPr lang="fi-FI" dirty="0" err="1"/>
              <a:t>inspections</a:t>
            </a:r>
            <a:endParaRPr lang="fi-FI" dirty="0"/>
          </a:p>
        </p:txBody>
      </p:sp>
      <p:sp>
        <p:nvSpPr>
          <p:cNvPr id="11" name="Tekstin paikkamerkki 10">
            <a:extLst>
              <a:ext uri="{FF2B5EF4-FFF2-40B4-BE49-F238E27FC236}">
                <a16:creationId xmlns:a16="http://schemas.microsoft.com/office/drawing/2014/main" id="{EC7B7678-2897-49B3-928E-19B4CBA4C7E4}"/>
              </a:ext>
            </a:extLst>
          </p:cNvPr>
          <p:cNvSpPr>
            <a:spLocks noGrp="1"/>
          </p:cNvSpPr>
          <p:nvPr>
            <p:ph type="body" sz="quarter" idx="13"/>
          </p:nvPr>
        </p:nvSpPr>
        <p:spPr>
          <a:xfrm>
            <a:off x="1452577" y="6222670"/>
            <a:ext cx="4805719" cy="635331"/>
          </a:xfrm>
        </p:spPr>
        <p:txBody>
          <a:bodyPr>
            <a:normAutofit fontScale="25000" lnSpcReduction="20000"/>
          </a:bodyPr>
          <a:lstStyle/>
          <a:p>
            <a:pPr>
              <a:spcBef>
                <a:spcPct val="0"/>
              </a:spcBef>
              <a:buClrTx/>
            </a:pPr>
            <a:endParaRPr lang="en-US" altLang="fi-FI" sz="4900" dirty="0">
              <a:solidFill>
                <a:schemeClr val="accent5"/>
              </a:solidFill>
            </a:endParaRPr>
          </a:p>
          <a:p>
            <a:pPr>
              <a:spcBef>
                <a:spcPct val="0"/>
              </a:spcBef>
              <a:buClrTx/>
            </a:pPr>
            <a:r>
              <a:rPr lang="en-US" altLang="fi-FI" sz="4900" dirty="0">
                <a:solidFill>
                  <a:schemeClr val="accent5"/>
                </a:solidFill>
              </a:rPr>
              <a:t>Regional State Administrative Agency for Southern Finland/Occupational Health and Safety</a:t>
            </a:r>
          </a:p>
          <a:p>
            <a:pPr>
              <a:spcBef>
                <a:spcPct val="0"/>
              </a:spcBef>
              <a:buClrTx/>
            </a:pPr>
            <a:r>
              <a:rPr lang="en-US" altLang="fi-FI" sz="4900" dirty="0">
                <a:solidFill>
                  <a:schemeClr val="accent5"/>
                </a:solidFill>
              </a:rPr>
              <a:t>Senior Inspector Riku Rajamäki</a:t>
            </a:r>
          </a:p>
          <a:p>
            <a:endParaRPr lang="fi-FI" dirty="0"/>
          </a:p>
        </p:txBody>
      </p:sp>
      <p:sp>
        <p:nvSpPr>
          <p:cNvPr id="4" name="Date Placeholder 3">
            <a:extLst>
              <a:ext uri="{FF2B5EF4-FFF2-40B4-BE49-F238E27FC236}">
                <a16:creationId xmlns:a16="http://schemas.microsoft.com/office/drawing/2014/main" id="{00899768-6ACD-4772-BE3A-8684DB95A130}"/>
              </a:ext>
            </a:extLst>
          </p:cNvPr>
          <p:cNvSpPr>
            <a:spLocks noGrp="1"/>
          </p:cNvSpPr>
          <p:nvPr>
            <p:ph type="dt" sz="half" idx="1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Slide Number Placeholder 4">
            <a:extLst>
              <a:ext uri="{FF2B5EF4-FFF2-40B4-BE49-F238E27FC236}">
                <a16:creationId xmlns:a16="http://schemas.microsoft.com/office/drawing/2014/main" id="{6283197A-1459-4A45-9C89-B89F4AFD59DD}"/>
              </a:ext>
            </a:extLst>
          </p:cNvPr>
          <p:cNvSpPr>
            <a:spLocks noGrp="1"/>
          </p:cNvSpPr>
          <p:nvPr>
            <p:ph type="sldNum" sz="quarter" idx="16"/>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r>
              <a:rPr kumimoji="0" lang="fi-FI" sz="800" b="0" i="0" u="none" strike="noStrike" kern="1200" cap="none" spc="0" normalizeH="0" baseline="0" noProof="0" dirty="0">
                <a:ln>
                  <a:noFill/>
                </a:ln>
                <a:solidFill>
                  <a:prstClr val="black"/>
                </a:solidFill>
                <a:effectLst/>
                <a:uLnTx/>
                <a:uFillTx/>
                <a:latin typeface="Verdana"/>
                <a:ea typeface="+mn-ea"/>
                <a:cs typeface="+mn-cs"/>
              </a:rPr>
              <a:t> </a:t>
            </a:r>
          </a:p>
        </p:txBody>
      </p:sp>
    </p:spTree>
    <p:extLst>
      <p:ext uri="{BB962C8B-B14F-4D97-AF65-F5344CB8AC3E}">
        <p14:creationId xmlns:p14="http://schemas.microsoft.com/office/powerpoint/2010/main" val="31945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E90A7A2-EF7A-4919-B614-EEB57CCCD1DD}"/>
              </a:ext>
            </a:extLst>
          </p:cNvPr>
          <p:cNvSpPr>
            <a:spLocks noGrp="1"/>
          </p:cNvSpPr>
          <p:nvPr>
            <p:ph type="title"/>
          </p:nvPr>
        </p:nvSpPr>
        <p:spPr>
          <a:xfrm>
            <a:off x="5291328" y="701041"/>
            <a:ext cx="6394704" cy="657860"/>
          </a:xfrm>
        </p:spPr>
        <p:txBody>
          <a:bodyPr>
            <a:normAutofit/>
          </a:bodyPr>
          <a:lstStyle/>
          <a:p>
            <a:r>
              <a:rPr lang="fi-FI" sz="3200" b="1" dirty="0" err="1"/>
              <a:t>Specific</a:t>
            </a:r>
            <a:r>
              <a:rPr lang="fi-FI" sz="3200" b="1" dirty="0"/>
              <a:t> </a:t>
            </a:r>
            <a:r>
              <a:rPr lang="fi-FI" sz="3200" b="1" dirty="0" err="1"/>
              <a:t>challenges</a:t>
            </a:r>
            <a:endParaRPr lang="fi-FI" sz="3200" b="1" dirty="0"/>
          </a:p>
        </p:txBody>
      </p:sp>
      <p:sp>
        <p:nvSpPr>
          <p:cNvPr id="3" name="Tekstin paikkamerkki 2">
            <a:extLst>
              <a:ext uri="{FF2B5EF4-FFF2-40B4-BE49-F238E27FC236}">
                <a16:creationId xmlns:a16="http://schemas.microsoft.com/office/drawing/2014/main" id="{69098356-EACF-4A3E-82BE-ADE73C453FB2}"/>
              </a:ext>
            </a:extLst>
          </p:cNvPr>
          <p:cNvSpPr>
            <a:spLocks noGrp="1"/>
          </p:cNvSpPr>
          <p:nvPr>
            <p:ph type="body" sz="quarter" idx="13"/>
          </p:nvPr>
        </p:nvSpPr>
        <p:spPr>
          <a:xfrm>
            <a:off x="5291327" y="1752600"/>
            <a:ext cx="6394704" cy="3851275"/>
          </a:xfrm>
        </p:spPr>
        <p:txBody>
          <a:bodyPr>
            <a:normAutofit lnSpcReduction="10000"/>
          </a:bodyPr>
          <a:lstStyle/>
          <a:p>
            <a:r>
              <a:rPr lang="fi-FI" dirty="0" err="1"/>
              <a:t>Intensive</a:t>
            </a:r>
            <a:r>
              <a:rPr lang="fi-FI" dirty="0"/>
              <a:t> </a:t>
            </a:r>
            <a:r>
              <a:rPr lang="fi-FI" dirty="0" err="1"/>
              <a:t>marketing</a:t>
            </a:r>
            <a:r>
              <a:rPr lang="fi-FI" dirty="0"/>
              <a:t> on ”</a:t>
            </a:r>
            <a:r>
              <a:rPr lang="fi-FI" dirty="0" err="1"/>
              <a:t>light</a:t>
            </a:r>
            <a:r>
              <a:rPr lang="fi-FI" dirty="0"/>
              <a:t> </a:t>
            </a:r>
            <a:r>
              <a:rPr lang="fi-FI" dirty="0" err="1"/>
              <a:t>entrepreneurship’s</a:t>
            </a:r>
            <a:r>
              <a:rPr lang="fi-FI" dirty="0"/>
              <a:t>” </a:t>
            </a:r>
            <a:r>
              <a:rPr lang="fi-FI" dirty="0" err="1"/>
              <a:t>benefits</a:t>
            </a:r>
            <a:endParaRPr lang="fi-FI" dirty="0"/>
          </a:p>
          <a:p>
            <a:endParaRPr lang="fi-FI" dirty="0"/>
          </a:p>
          <a:p>
            <a:r>
              <a:rPr lang="fi-FI" dirty="0" err="1"/>
              <a:t>From</a:t>
            </a:r>
            <a:r>
              <a:rPr lang="fi-FI" dirty="0"/>
              <a:t> labour </a:t>
            </a:r>
            <a:r>
              <a:rPr lang="fi-FI" dirty="0" err="1"/>
              <a:t>inspectorate’s</a:t>
            </a:r>
            <a:r>
              <a:rPr lang="fi-FI" dirty="0"/>
              <a:t> </a:t>
            </a:r>
            <a:r>
              <a:rPr lang="fi-FI" dirty="0" err="1"/>
              <a:t>perspective</a:t>
            </a:r>
            <a:r>
              <a:rPr lang="fi-FI" dirty="0"/>
              <a:t>, a </a:t>
            </a:r>
            <a:r>
              <a:rPr lang="fi-FI" dirty="0" err="1"/>
              <a:t>new</a:t>
            </a:r>
            <a:r>
              <a:rPr lang="fi-FI" dirty="0"/>
              <a:t> </a:t>
            </a:r>
            <a:r>
              <a:rPr lang="fi-FI" dirty="0" err="1"/>
              <a:t>tendency</a:t>
            </a:r>
            <a:r>
              <a:rPr lang="fi-FI" dirty="0"/>
              <a:t> to </a:t>
            </a:r>
            <a:r>
              <a:rPr lang="fi-FI" dirty="0" err="1"/>
              <a:t>turn</a:t>
            </a:r>
            <a:r>
              <a:rPr lang="fi-FI" dirty="0"/>
              <a:t> </a:t>
            </a:r>
            <a:r>
              <a:rPr lang="fi-FI" dirty="0" err="1"/>
              <a:t>normal</a:t>
            </a:r>
            <a:r>
              <a:rPr lang="fi-FI" dirty="0"/>
              <a:t> </a:t>
            </a:r>
            <a:r>
              <a:rPr lang="fi-FI" dirty="0" err="1"/>
              <a:t>paid</a:t>
            </a:r>
            <a:r>
              <a:rPr lang="fi-FI" dirty="0"/>
              <a:t> </a:t>
            </a:r>
            <a:r>
              <a:rPr lang="fi-FI" dirty="0" err="1"/>
              <a:t>work</a:t>
            </a:r>
            <a:r>
              <a:rPr lang="fi-FI" dirty="0"/>
              <a:t> into </a:t>
            </a:r>
            <a:r>
              <a:rPr lang="fi-FI" dirty="0" err="1"/>
              <a:t>entrepreneurship</a:t>
            </a:r>
            <a:r>
              <a:rPr lang="fi-FI" dirty="0"/>
              <a:t> – to </a:t>
            </a:r>
            <a:r>
              <a:rPr lang="fi-FI" dirty="0" err="1"/>
              <a:t>the</a:t>
            </a:r>
            <a:r>
              <a:rPr lang="fi-FI" dirty="0"/>
              <a:t> </a:t>
            </a:r>
            <a:r>
              <a:rPr lang="fi-FI" dirty="0" err="1"/>
              <a:t>situations</a:t>
            </a:r>
            <a:r>
              <a:rPr lang="fi-FI" dirty="0"/>
              <a:t> </a:t>
            </a:r>
            <a:r>
              <a:rPr lang="fi-FI" dirty="0" err="1"/>
              <a:t>where</a:t>
            </a:r>
            <a:r>
              <a:rPr lang="fi-FI" dirty="0"/>
              <a:t> it </a:t>
            </a:r>
            <a:r>
              <a:rPr lang="fi-FI" dirty="0" err="1"/>
              <a:t>doesn’t</a:t>
            </a:r>
            <a:r>
              <a:rPr lang="fi-FI" dirty="0"/>
              <a:t> </a:t>
            </a:r>
            <a:r>
              <a:rPr lang="fi-FI" dirty="0" err="1"/>
              <a:t>fit</a:t>
            </a:r>
            <a:r>
              <a:rPr lang="fi-FI" dirty="0"/>
              <a:t>    </a:t>
            </a:r>
          </a:p>
          <a:p>
            <a:endParaRPr lang="fi-FI" dirty="0"/>
          </a:p>
          <a:p>
            <a:r>
              <a:rPr lang="fi-FI" dirty="0" err="1"/>
              <a:t>Most</a:t>
            </a:r>
            <a:r>
              <a:rPr lang="fi-FI" dirty="0"/>
              <a:t> </a:t>
            </a:r>
            <a:r>
              <a:rPr lang="fi-FI" dirty="0" err="1"/>
              <a:t>common</a:t>
            </a:r>
            <a:r>
              <a:rPr lang="fi-FI" dirty="0"/>
              <a:t> </a:t>
            </a:r>
            <a:r>
              <a:rPr lang="fi-FI" dirty="0" err="1"/>
              <a:t>sectors</a:t>
            </a:r>
            <a:r>
              <a:rPr lang="fi-FI" dirty="0"/>
              <a:t> </a:t>
            </a:r>
            <a:r>
              <a:rPr lang="fi-FI" dirty="0" err="1"/>
              <a:t>where</a:t>
            </a:r>
            <a:r>
              <a:rPr lang="fi-FI" dirty="0"/>
              <a:t> ”</a:t>
            </a:r>
            <a:r>
              <a:rPr lang="fi-FI" dirty="0" err="1"/>
              <a:t>light</a:t>
            </a:r>
            <a:r>
              <a:rPr lang="fi-FI" dirty="0"/>
              <a:t>  </a:t>
            </a:r>
            <a:r>
              <a:rPr lang="fi-FI" dirty="0" err="1"/>
              <a:t>entrepreneurship</a:t>
            </a:r>
            <a:r>
              <a:rPr lang="fi-FI" dirty="0"/>
              <a:t>” </a:t>
            </a:r>
            <a:r>
              <a:rPr lang="fi-FI" dirty="0" err="1"/>
              <a:t>seen</a:t>
            </a:r>
            <a:r>
              <a:rPr lang="fi-FI" dirty="0"/>
              <a:t> </a:t>
            </a:r>
            <a:r>
              <a:rPr lang="fi-FI" dirty="0" err="1"/>
              <a:t>problematic</a:t>
            </a:r>
            <a:r>
              <a:rPr lang="fi-FI" dirty="0"/>
              <a:t>: </a:t>
            </a:r>
            <a:r>
              <a:rPr lang="fi-FI" dirty="0" err="1"/>
              <a:t>construction</a:t>
            </a:r>
            <a:r>
              <a:rPr lang="fi-FI" dirty="0"/>
              <a:t>, </a:t>
            </a:r>
            <a:r>
              <a:rPr lang="fi-FI" dirty="0" err="1"/>
              <a:t>cleaning</a:t>
            </a:r>
            <a:r>
              <a:rPr lang="fi-FI" dirty="0"/>
              <a:t>, </a:t>
            </a:r>
            <a:r>
              <a:rPr lang="fi-FI" dirty="0" err="1"/>
              <a:t>car</a:t>
            </a:r>
            <a:r>
              <a:rPr lang="fi-FI" dirty="0"/>
              <a:t> </a:t>
            </a:r>
            <a:r>
              <a:rPr lang="fi-FI" dirty="0" err="1"/>
              <a:t>washes</a:t>
            </a:r>
            <a:r>
              <a:rPr lang="fi-FI" dirty="0"/>
              <a:t>, restaurant </a:t>
            </a:r>
          </a:p>
          <a:p>
            <a:endParaRPr lang="fi-FI" dirty="0"/>
          </a:p>
        </p:txBody>
      </p:sp>
      <p:sp>
        <p:nvSpPr>
          <p:cNvPr id="4" name="Päivämäärän paikkamerkki 3">
            <a:extLst>
              <a:ext uri="{FF2B5EF4-FFF2-40B4-BE49-F238E27FC236}">
                <a16:creationId xmlns:a16="http://schemas.microsoft.com/office/drawing/2014/main" id="{C511E348-74F7-4135-9E03-0584EB814C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588295E8-4632-4527-9370-B56E69F0F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783049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CED9EA-CC7C-430C-AFDE-A51411BF7B7F}"/>
              </a:ext>
            </a:extLst>
          </p:cNvPr>
          <p:cNvSpPr>
            <a:spLocks noGrp="1"/>
          </p:cNvSpPr>
          <p:nvPr>
            <p:ph type="title"/>
          </p:nvPr>
        </p:nvSpPr>
        <p:spPr>
          <a:xfrm>
            <a:off x="5291326" y="497840"/>
            <a:ext cx="6394704" cy="581660"/>
          </a:xfrm>
        </p:spPr>
        <p:txBody>
          <a:bodyPr>
            <a:normAutofit/>
          </a:bodyPr>
          <a:lstStyle/>
          <a:p>
            <a:r>
              <a:rPr lang="fi-FI" sz="3200" b="1" dirty="0" err="1"/>
              <a:t>Specific</a:t>
            </a:r>
            <a:r>
              <a:rPr lang="fi-FI" sz="3200" b="1" dirty="0"/>
              <a:t> </a:t>
            </a:r>
            <a:r>
              <a:rPr lang="fi-FI" sz="3200" b="1" dirty="0" err="1"/>
              <a:t>challenges</a:t>
            </a:r>
            <a:endParaRPr lang="fi-FI" sz="3200" b="1" dirty="0"/>
          </a:p>
        </p:txBody>
      </p:sp>
      <p:sp>
        <p:nvSpPr>
          <p:cNvPr id="3" name="Tekstin paikkamerkki 2">
            <a:extLst>
              <a:ext uri="{FF2B5EF4-FFF2-40B4-BE49-F238E27FC236}">
                <a16:creationId xmlns:a16="http://schemas.microsoft.com/office/drawing/2014/main" id="{CD4803E3-3CBD-48DA-B10D-B64586AA6515}"/>
              </a:ext>
            </a:extLst>
          </p:cNvPr>
          <p:cNvSpPr>
            <a:spLocks noGrp="1"/>
          </p:cNvSpPr>
          <p:nvPr>
            <p:ph type="body" sz="quarter" idx="13"/>
          </p:nvPr>
        </p:nvSpPr>
        <p:spPr>
          <a:xfrm>
            <a:off x="5291326" y="1231900"/>
            <a:ext cx="6773673" cy="4546600"/>
          </a:xfrm>
        </p:spPr>
        <p:txBody>
          <a:bodyPr>
            <a:normAutofit fontScale="62500" lnSpcReduction="20000"/>
          </a:bodyPr>
          <a:lstStyle/>
          <a:p>
            <a:r>
              <a:rPr lang="fi-FI" sz="3200" dirty="0" err="1"/>
              <a:t>Several</a:t>
            </a:r>
            <a:r>
              <a:rPr lang="fi-FI" sz="3200" dirty="0"/>
              <a:t> </a:t>
            </a:r>
            <a:r>
              <a:rPr lang="fi-FI" sz="3200" dirty="0" err="1"/>
              <a:t>cases</a:t>
            </a:r>
            <a:r>
              <a:rPr lang="fi-FI" sz="3200" dirty="0"/>
              <a:t> </a:t>
            </a:r>
            <a:r>
              <a:rPr lang="fi-FI" sz="3200" dirty="0" err="1"/>
              <a:t>where</a:t>
            </a:r>
            <a:r>
              <a:rPr lang="fi-FI" sz="3200" dirty="0"/>
              <a:t> in </a:t>
            </a:r>
            <a:r>
              <a:rPr lang="fi-FI" sz="3200" dirty="0" err="1"/>
              <a:t>paper</a:t>
            </a:r>
            <a:r>
              <a:rPr lang="fi-FI" sz="3200" dirty="0"/>
              <a:t> </a:t>
            </a:r>
            <a:r>
              <a:rPr lang="fi-FI" sz="3200" dirty="0" err="1"/>
              <a:t>self-employed</a:t>
            </a:r>
            <a:r>
              <a:rPr lang="fi-FI" sz="3200" dirty="0"/>
              <a:t> </a:t>
            </a:r>
            <a:r>
              <a:rPr lang="fi-FI" sz="3200" dirty="0" err="1"/>
              <a:t>foreign</a:t>
            </a:r>
            <a:r>
              <a:rPr lang="fi-FI" sz="3200" dirty="0"/>
              <a:t> </a:t>
            </a:r>
            <a:r>
              <a:rPr lang="fi-FI" sz="3200" dirty="0" err="1"/>
              <a:t>persons</a:t>
            </a:r>
            <a:r>
              <a:rPr lang="fi-FI" sz="3200" dirty="0"/>
              <a:t> </a:t>
            </a:r>
            <a:r>
              <a:rPr lang="fi-FI" sz="3200" dirty="0" err="1"/>
              <a:t>have</a:t>
            </a:r>
            <a:r>
              <a:rPr lang="fi-FI" sz="3200" dirty="0"/>
              <a:t> </a:t>
            </a:r>
            <a:r>
              <a:rPr lang="fi-FI" sz="3200" dirty="0" err="1"/>
              <a:t>thought</a:t>
            </a:r>
            <a:r>
              <a:rPr lang="fi-FI" sz="3200" dirty="0"/>
              <a:t> to </a:t>
            </a:r>
            <a:r>
              <a:rPr lang="fi-FI" sz="3200" dirty="0" err="1"/>
              <a:t>be</a:t>
            </a:r>
            <a:r>
              <a:rPr lang="fi-FI" sz="3200" dirty="0"/>
              <a:t> in an </a:t>
            </a:r>
            <a:r>
              <a:rPr lang="fi-FI" sz="3200" dirty="0" err="1"/>
              <a:t>employment</a:t>
            </a:r>
            <a:r>
              <a:rPr lang="fi-FI" sz="3200" dirty="0"/>
              <a:t> </a:t>
            </a:r>
            <a:r>
              <a:rPr lang="fi-FI" sz="3200" dirty="0" err="1"/>
              <a:t>relation</a:t>
            </a:r>
            <a:r>
              <a:rPr lang="fi-FI" sz="3200" dirty="0"/>
              <a:t> =&gt; </a:t>
            </a:r>
            <a:r>
              <a:rPr lang="fi-FI" sz="3200" dirty="0" err="1"/>
              <a:t>often</a:t>
            </a:r>
            <a:r>
              <a:rPr lang="fi-FI" sz="3200" dirty="0"/>
              <a:t> no </a:t>
            </a:r>
            <a:r>
              <a:rPr lang="fi-FI" sz="3200" dirty="0" err="1"/>
              <a:t>real</a:t>
            </a:r>
            <a:r>
              <a:rPr lang="fi-FI" sz="3200" dirty="0"/>
              <a:t> </a:t>
            </a:r>
            <a:r>
              <a:rPr lang="fi-FI" sz="3200" dirty="0" err="1"/>
              <a:t>characteristics</a:t>
            </a:r>
            <a:r>
              <a:rPr lang="fi-FI" sz="3200" dirty="0"/>
              <a:t> of </a:t>
            </a:r>
            <a:r>
              <a:rPr lang="fi-FI" sz="3200" dirty="0" err="1"/>
              <a:t>entrepreneurship</a:t>
            </a:r>
            <a:endParaRPr lang="fi-FI" sz="3200" dirty="0"/>
          </a:p>
          <a:p>
            <a:endParaRPr lang="fi-FI" sz="3200" dirty="0"/>
          </a:p>
          <a:p>
            <a:r>
              <a:rPr lang="fi-FI" sz="3200" dirty="0" err="1"/>
              <a:t>Important</a:t>
            </a:r>
            <a:r>
              <a:rPr lang="fi-FI" sz="3200" dirty="0"/>
              <a:t> </a:t>
            </a:r>
            <a:r>
              <a:rPr lang="fi-FI" sz="3200" dirty="0" err="1"/>
              <a:t>consequences</a:t>
            </a:r>
            <a:r>
              <a:rPr lang="fi-FI" sz="3200" dirty="0"/>
              <a:t> to ”</a:t>
            </a:r>
            <a:r>
              <a:rPr lang="fi-FI" sz="3200" dirty="0" err="1"/>
              <a:t>light</a:t>
            </a:r>
            <a:r>
              <a:rPr lang="fi-FI" sz="3200" dirty="0"/>
              <a:t> </a:t>
            </a:r>
            <a:r>
              <a:rPr lang="fi-FI" sz="3200" dirty="0" err="1"/>
              <a:t>entrepreneurs</a:t>
            </a:r>
            <a:r>
              <a:rPr lang="fi-FI" sz="3200" dirty="0"/>
              <a:t>”:</a:t>
            </a:r>
          </a:p>
          <a:p>
            <a:pPr marL="0" indent="0">
              <a:buNone/>
            </a:pPr>
            <a:endParaRPr lang="fi-FI" sz="2600" dirty="0"/>
          </a:p>
          <a:p>
            <a:pPr lvl="1">
              <a:buFont typeface="Wingdings" panose="05000000000000000000" pitchFamily="2" charset="2"/>
              <a:buChar char="q"/>
            </a:pPr>
            <a:r>
              <a:rPr lang="fi-FI" sz="2900" dirty="0" err="1"/>
              <a:t>Residence</a:t>
            </a:r>
            <a:r>
              <a:rPr lang="fi-FI" sz="2900" dirty="0"/>
              <a:t> </a:t>
            </a:r>
            <a:r>
              <a:rPr lang="fi-FI" sz="2900" dirty="0" err="1"/>
              <a:t>permits</a:t>
            </a:r>
            <a:r>
              <a:rPr lang="fi-FI" sz="2900" dirty="0"/>
              <a:t>, </a:t>
            </a:r>
            <a:r>
              <a:rPr lang="fi-FI" sz="2900" dirty="0" err="1"/>
              <a:t>social</a:t>
            </a:r>
            <a:r>
              <a:rPr lang="fi-FI" sz="2900" dirty="0"/>
              <a:t> </a:t>
            </a:r>
            <a:r>
              <a:rPr lang="fi-FI" sz="2900" dirty="0" err="1"/>
              <a:t>security</a:t>
            </a:r>
            <a:r>
              <a:rPr lang="fi-FI" sz="2900" dirty="0"/>
              <a:t> </a:t>
            </a:r>
            <a:r>
              <a:rPr lang="fi-FI" sz="2900" dirty="0" err="1"/>
              <a:t>benefits</a:t>
            </a:r>
            <a:r>
              <a:rPr lang="fi-FI" sz="2900" dirty="0"/>
              <a:t>, </a:t>
            </a:r>
            <a:r>
              <a:rPr lang="fi-FI" sz="2900" dirty="0" err="1"/>
              <a:t>accident</a:t>
            </a:r>
            <a:r>
              <a:rPr lang="fi-FI" sz="2900" dirty="0"/>
              <a:t> </a:t>
            </a:r>
            <a:r>
              <a:rPr lang="fi-FI" sz="2900" dirty="0" err="1"/>
              <a:t>insurance</a:t>
            </a:r>
            <a:r>
              <a:rPr lang="fi-FI" sz="2900" dirty="0"/>
              <a:t> etc.</a:t>
            </a:r>
          </a:p>
          <a:p>
            <a:pPr lvl="1">
              <a:buFont typeface="Wingdings" panose="05000000000000000000" pitchFamily="2" charset="2"/>
              <a:buChar char="q"/>
            </a:pPr>
            <a:r>
              <a:rPr lang="fi-FI" sz="2900" dirty="0" err="1"/>
              <a:t>Work</a:t>
            </a:r>
            <a:r>
              <a:rPr lang="fi-FI" sz="2900" dirty="0"/>
              <a:t> </a:t>
            </a:r>
            <a:r>
              <a:rPr lang="fi-FI" sz="2900" dirty="0" err="1"/>
              <a:t>discrimination</a:t>
            </a:r>
            <a:r>
              <a:rPr lang="fi-FI" sz="2900" dirty="0"/>
              <a:t> </a:t>
            </a:r>
            <a:r>
              <a:rPr lang="fi-FI" sz="2900" dirty="0" err="1"/>
              <a:t>not</a:t>
            </a:r>
            <a:r>
              <a:rPr lang="fi-FI" sz="2900" dirty="0"/>
              <a:t> </a:t>
            </a:r>
            <a:r>
              <a:rPr lang="fi-FI" sz="2900" dirty="0" err="1"/>
              <a:t>applicable</a:t>
            </a:r>
            <a:r>
              <a:rPr lang="fi-FI" sz="2900" dirty="0"/>
              <a:t> to </a:t>
            </a:r>
            <a:r>
              <a:rPr lang="fi-FI" sz="2900" dirty="0" err="1"/>
              <a:t>entrepreneurs</a:t>
            </a:r>
            <a:endParaRPr lang="fi-FI" sz="2900" dirty="0"/>
          </a:p>
          <a:p>
            <a:pPr marL="457200" lvl="1" indent="0">
              <a:buNone/>
            </a:pPr>
            <a:r>
              <a:rPr lang="fi-FI" sz="3200" dirty="0"/>
              <a:t> </a:t>
            </a:r>
          </a:p>
          <a:p>
            <a:r>
              <a:rPr lang="fi-FI" sz="3200" dirty="0" err="1"/>
              <a:t>Often</a:t>
            </a:r>
            <a:r>
              <a:rPr lang="fi-FI" sz="3200" dirty="0"/>
              <a:t> ”</a:t>
            </a:r>
            <a:r>
              <a:rPr lang="fi-FI" sz="3200" dirty="0" err="1"/>
              <a:t>light</a:t>
            </a:r>
            <a:r>
              <a:rPr lang="fi-FI" sz="3200" dirty="0"/>
              <a:t> </a:t>
            </a:r>
            <a:r>
              <a:rPr lang="fi-FI" sz="3200" dirty="0" err="1"/>
              <a:t>entrepreneurship</a:t>
            </a:r>
            <a:r>
              <a:rPr lang="fi-FI" sz="3200" dirty="0"/>
              <a:t>” as a </a:t>
            </a:r>
            <a:r>
              <a:rPr lang="fi-FI" sz="3200" dirty="0" err="1"/>
              <a:t>way</a:t>
            </a:r>
            <a:r>
              <a:rPr lang="fi-FI" sz="3200" dirty="0"/>
              <a:t> to </a:t>
            </a:r>
            <a:r>
              <a:rPr lang="fi-FI" sz="3200" dirty="0" err="1"/>
              <a:t>avoid</a:t>
            </a:r>
            <a:r>
              <a:rPr lang="fi-FI" sz="3200" dirty="0"/>
              <a:t> </a:t>
            </a:r>
            <a:r>
              <a:rPr lang="fi-FI" sz="3200" dirty="0" err="1"/>
              <a:t>compulsory</a:t>
            </a:r>
            <a:r>
              <a:rPr lang="fi-FI" sz="3200" dirty="0"/>
              <a:t> </a:t>
            </a:r>
            <a:r>
              <a:rPr lang="fi-FI" sz="3200" dirty="0" err="1"/>
              <a:t>employer’s</a:t>
            </a:r>
            <a:r>
              <a:rPr lang="fi-FI" sz="3200" dirty="0"/>
              <a:t> </a:t>
            </a:r>
            <a:r>
              <a:rPr lang="fi-FI" sz="3200" dirty="0" err="1"/>
              <a:t>fees</a:t>
            </a:r>
            <a:r>
              <a:rPr lang="fi-FI" sz="3200" dirty="0"/>
              <a:t> </a:t>
            </a:r>
          </a:p>
          <a:p>
            <a:endParaRPr lang="fi-FI" dirty="0"/>
          </a:p>
        </p:txBody>
      </p:sp>
      <p:sp>
        <p:nvSpPr>
          <p:cNvPr id="4" name="Päivämäärän paikkamerkki 3">
            <a:extLst>
              <a:ext uri="{FF2B5EF4-FFF2-40B4-BE49-F238E27FC236}">
                <a16:creationId xmlns:a16="http://schemas.microsoft.com/office/drawing/2014/main" id="{189AAFF9-E708-4711-B2C4-92EAD5DF74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122C40-75AC-41EE-B4EB-95249D2FB2EE}" type="datetime1">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16.2.2021</a:t>
            </a:fld>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
        <p:nvSpPr>
          <p:cNvPr id="5" name="Dian numeron paikkamerkki 4">
            <a:extLst>
              <a:ext uri="{FF2B5EF4-FFF2-40B4-BE49-F238E27FC236}">
                <a16:creationId xmlns:a16="http://schemas.microsoft.com/office/drawing/2014/main" id="{CE211685-E45B-4642-A187-62EDAAA4A79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0DF934-E0DA-478D-945B-62B2117763CC}" type="slidenum">
              <a:rPr kumimoji="0" lang="fi-FI" sz="800" b="0" i="0" u="none" strike="noStrike" kern="1200" cap="none" spc="0" normalizeH="0" baseline="0" noProof="0" smtClean="0">
                <a:ln>
                  <a:noFill/>
                </a:ln>
                <a:solidFill>
                  <a:prstClr val="black"/>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r>
              <a:rPr kumimoji="0" lang="fi-FI" sz="800" b="0" i="0" u="none" strike="noStrike" kern="1200" cap="none" spc="0" normalizeH="0" baseline="0" noProof="0">
                <a:ln>
                  <a:noFill/>
                </a:ln>
                <a:solidFill>
                  <a:prstClr val="black"/>
                </a:solidFill>
                <a:effectLst/>
                <a:uLnTx/>
                <a:uFillTx/>
                <a:latin typeface="Verdana"/>
                <a:ea typeface="+mn-ea"/>
                <a:cs typeface="+mn-cs"/>
              </a:rPr>
              <a:t> </a:t>
            </a:r>
            <a:endParaRPr kumimoji="0" lang="fi-FI" sz="800" b="0" i="0" u="none" strike="noStrike" kern="1200" cap="none" spc="0" normalizeH="0" baseline="0" noProof="0" dirty="0">
              <a:ln>
                <a:noFill/>
              </a:ln>
              <a:solidFill>
                <a:prstClr val="black"/>
              </a:solidFill>
              <a:effectLst/>
              <a:uLnTx/>
              <a:uFillTx/>
              <a:latin typeface="Verdana"/>
              <a:ea typeface="+mn-ea"/>
              <a:cs typeface="+mn-cs"/>
            </a:endParaRPr>
          </a:p>
        </p:txBody>
      </p:sp>
    </p:spTree>
    <p:extLst>
      <p:ext uri="{BB962C8B-B14F-4D97-AF65-F5344CB8AC3E}">
        <p14:creationId xmlns:p14="http://schemas.microsoft.com/office/powerpoint/2010/main" val="2428584910"/>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Arbetsmiljöverket - Blå mall">
  <a:themeElements>
    <a:clrScheme name="AMV">
      <a:dk1>
        <a:sysClr val="windowText" lastClr="000000"/>
      </a:dk1>
      <a:lt1>
        <a:sysClr val="window" lastClr="FFFFFF"/>
      </a:lt1>
      <a:dk2>
        <a:srgbClr val="94969A"/>
      </a:dk2>
      <a:lt2>
        <a:srgbClr val="FFED00"/>
      </a:lt2>
      <a:accent1>
        <a:srgbClr val="009FE3"/>
      </a:accent1>
      <a:accent2>
        <a:srgbClr val="F28B2D"/>
      </a:accent2>
      <a:accent3>
        <a:srgbClr val="E6007E"/>
      </a:accent3>
      <a:accent4>
        <a:srgbClr val="51247A"/>
      </a:accent4>
      <a:accent5>
        <a:srgbClr val="2EA836"/>
      </a:accent5>
      <a:accent6>
        <a:srgbClr val="008F9D"/>
      </a:accent6>
      <a:hlink>
        <a:srgbClr val="0563C1"/>
      </a:hlink>
      <a:folHlink>
        <a:srgbClr val="954F72"/>
      </a:folHlink>
    </a:clrScheme>
    <a:fontScheme name="AMV">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82A40F72-BA9C-4515-9FD1-52A48A702F87}" vid="{2B4F47B0-B9BB-469B-A40A-23E130A51BC7}"/>
    </a:ext>
  </a:extLst>
</a:theme>
</file>

<file path=ppt/theme/theme2.xml><?xml version="1.0" encoding="utf-8"?>
<a:theme xmlns:a="http://schemas.openxmlformats.org/drawingml/2006/main" name="Arbetsmiljöverket - Orange mall">
  <a:themeElements>
    <a:clrScheme name="AMV">
      <a:dk1>
        <a:sysClr val="windowText" lastClr="000000"/>
      </a:dk1>
      <a:lt1>
        <a:sysClr val="window" lastClr="FFFFFF"/>
      </a:lt1>
      <a:dk2>
        <a:srgbClr val="94969A"/>
      </a:dk2>
      <a:lt2>
        <a:srgbClr val="FFED00"/>
      </a:lt2>
      <a:accent1>
        <a:srgbClr val="009FE3"/>
      </a:accent1>
      <a:accent2>
        <a:srgbClr val="F28B2D"/>
      </a:accent2>
      <a:accent3>
        <a:srgbClr val="E6007E"/>
      </a:accent3>
      <a:accent4>
        <a:srgbClr val="51247A"/>
      </a:accent4>
      <a:accent5>
        <a:srgbClr val="2EA836"/>
      </a:accent5>
      <a:accent6>
        <a:srgbClr val="008F9D"/>
      </a:accent6>
      <a:hlink>
        <a:srgbClr val="0563C1"/>
      </a:hlink>
      <a:folHlink>
        <a:srgbClr val="954F72"/>
      </a:folHlink>
    </a:clrScheme>
    <a:fontScheme name="AMV">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82A40F72-BA9C-4515-9FD1-52A48A702F87}" vid="{6B174308-8B61-4B98-8F5A-BC0EE9F7FDB3}"/>
    </a:ext>
  </a:extLst>
</a:theme>
</file>

<file path=ppt/theme/theme3.xml><?xml version="1.0" encoding="utf-8"?>
<a:theme xmlns:a="http://schemas.openxmlformats.org/drawingml/2006/main" name="Arbetsmiljöverket - Gul mall">
  <a:themeElements>
    <a:clrScheme name="AMV">
      <a:dk1>
        <a:sysClr val="windowText" lastClr="000000"/>
      </a:dk1>
      <a:lt1>
        <a:sysClr val="window" lastClr="FFFFFF"/>
      </a:lt1>
      <a:dk2>
        <a:srgbClr val="94969A"/>
      </a:dk2>
      <a:lt2>
        <a:srgbClr val="FFED00"/>
      </a:lt2>
      <a:accent1>
        <a:srgbClr val="009FE3"/>
      </a:accent1>
      <a:accent2>
        <a:srgbClr val="F28B2D"/>
      </a:accent2>
      <a:accent3>
        <a:srgbClr val="E6007E"/>
      </a:accent3>
      <a:accent4>
        <a:srgbClr val="51247A"/>
      </a:accent4>
      <a:accent5>
        <a:srgbClr val="2EA836"/>
      </a:accent5>
      <a:accent6>
        <a:srgbClr val="008F9D"/>
      </a:accent6>
      <a:hlink>
        <a:srgbClr val="0563C1"/>
      </a:hlink>
      <a:folHlink>
        <a:srgbClr val="954F72"/>
      </a:folHlink>
    </a:clrScheme>
    <a:fontScheme name="AMV">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82A40F72-BA9C-4515-9FD1-52A48A702F87}" vid="{AB22849E-58A0-41BA-A5EB-E3C3C65C9AE7}"/>
    </a:ext>
  </a:extLst>
</a:theme>
</file>

<file path=ppt/theme/theme4.xml><?xml version="1.0" encoding="utf-8"?>
<a:theme xmlns:a="http://schemas.openxmlformats.org/drawingml/2006/main" name="Jon">
  <a:themeElements>
    <a:clrScheme name="J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J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J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5.xml><?xml version="1.0" encoding="utf-8"?>
<a:theme xmlns:a="http://schemas.openxmlformats.org/drawingml/2006/main" name="VE-PPT-4-3">
  <a:themeElements>
    <a:clrScheme name="Vinnueftirlitið 2016">
      <a:dk1>
        <a:srgbClr val="191900"/>
      </a:dk1>
      <a:lt1>
        <a:sysClr val="window" lastClr="FFFFFF"/>
      </a:lt1>
      <a:dk2>
        <a:srgbClr val="000000"/>
      </a:dk2>
      <a:lt2>
        <a:srgbClr val="FFFFFE"/>
      </a:lt2>
      <a:accent1>
        <a:srgbClr val="4BA53F"/>
      </a:accent1>
      <a:accent2>
        <a:srgbClr val="356BAF"/>
      </a:accent2>
      <a:accent3>
        <a:srgbClr val="F0BE46"/>
      </a:accent3>
      <a:accent4>
        <a:srgbClr val="46BEC8"/>
      </a:accent4>
      <a:accent5>
        <a:srgbClr val="E67832"/>
      </a:accent5>
      <a:accent6>
        <a:srgbClr val="5A96C8"/>
      </a:accent6>
      <a:hlink>
        <a:srgbClr val="2D643C"/>
      </a:hlink>
      <a:folHlink>
        <a:srgbClr val="28468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Visuaalisetdiat 2">
  <a:themeElements>
    <a:clrScheme name="AVI sininen">
      <a:dk1>
        <a:sysClr val="windowText" lastClr="000000"/>
      </a:dk1>
      <a:lt1>
        <a:sysClr val="window" lastClr="FFFFFF"/>
      </a:lt1>
      <a:dk2>
        <a:srgbClr val="44546A"/>
      </a:dk2>
      <a:lt2>
        <a:srgbClr val="E7E6E6"/>
      </a:lt2>
      <a:accent1>
        <a:srgbClr val="00559F"/>
      </a:accent1>
      <a:accent2>
        <a:srgbClr val="FFF9E3"/>
      </a:accent2>
      <a:accent3>
        <a:srgbClr val="840084"/>
      </a:accent3>
      <a:accent4>
        <a:srgbClr val="7DB928"/>
      </a:accent4>
      <a:accent5>
        <a:srgbClr val="293542"/>
      </a:accent5>
      <a:accent6>
        <a:srgbClr val="FFFFFF"/>
      </a:accent6>
      <a:hlink>
        <a:srgbClr val="00559F"/>
      </a:hlink>
      <a:folHlink>
        <a:srgbClr val="000000"/>
      </a:folHlink>
    </a:clrScheme>
    <a:fontScheme name="AVI">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g Seminar, Finnish presentations.potx" id="{BF74D43D-602C-4A41-9ED2-925B75A18D47}" vid="{99E41A93-C609-4F9A-87B4-E03A62204470}"/>
    </a:ext>
  </a:extLst>
</a:theme>
</file>

<file path=ppt/theme/theme7.xml><?xml version="1.0" encoding="utf-8"?>
<a:theme xmlns:a="http://schemas.openxmlformats.org/drawingml/2006/main" name="Väliotsikko- ja lopetusdiat">
  <a:themeElements>
    <a:clrScheme name="AVI linkit">
      <a:dk1>
        <a:sysClr val="windowText" lastClr="000000"/>
      </a:dk1>
      <a:lt1>
        <a:sysClr val="window" lastClr="FFFFFF"/>
      </a:lt1>
      <a:dk2>
        <a:srgbClr val="44546A"/>
      </a:dk2>
      <a:lt2>
        <a:srgbClr val="E7E6E6"/>
      </a:lt2>
      <a:accent1>
        <a:srgbClr val="00559F"/>
      </a:accent1>
      <a:accent2>
        <a:srgbClr val="FFF9E3"/>
      </a:accent2>
      <a:accent3>
        <a:srgbClr val="840084"/>
      </a:accent3>
      <a:accent4>
        <a:srgbClr val="7DB928"/>
      </a:accent4>
      <a:accent5>
        <a:srgbClr val="293542"/>
      </a:accent5>
      <a:accent6>
        <a:srgbClr val="FFF9E3"/>
      </a:accent6>
      <a:hlink>
        <a:srgbClr val="FFFFFF"/>
      </a:hlink>
      <a:folHlink>
        <a:srgbClr val="E7E6E6"/>
      </a:folHlink>
    </a:clrScheme>
    <a:fontScheme name="AVI">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ig Seminar, Finnish presentations.potx" id="{BF74D43D-602C-4A41-9ED2-925B75A18D47}" vid="{1D60CE36-A649-4DAB-860A-6C3AC9874566}"/>
    </a:ext>
  </a:extLst>
</a:theme>
</file>

<file path=ppt/theme/theme8.xml><?xml version="1.0" encoding="utf-8"?>
<a:theme xmlns:a="http://schemas.openxmlformats.org/drawingml/2006/main" name="1_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TotalTime>
  <Words>2751</Words>
  <Application>Microsoft Office PowerPoint</Application>
  <PresentationFormat>Bredbild</PresentationFormat>
  <Paragraphs>290</Paragraphs>
  <Slides>39</Slides>
  <Notes>13</Notes>
  <HiddenSlides>0</HiddenSlides>
  <MMClips>0</MMClips>
  <ScaleCrop>false</ScaleCrop>
  <HeadingPairs>
    <vt:vector size="6" baseType="variant">
      <vt:variant>
        <vt:lpstr>Använt teckensnitt</vt:lpstr>
      </vt:variant>
      <vt:variant>
        <vt:i4>12</vt:i4>
      </vt:variant>
      <vt:variant>
        <vt:lpstr>Tema</vt:lpstr>
      </vt:variant>
      <vt:variant>
        <vt:i4>8</vt:i4>
      </vt:variant>
      <vt:variant>
        <vt:lpstr>Bildrubriker</vt:lpstr>
      </vt:variant>
      <vt:variant>
        <vt:i4>39</vt:i4>
      </vt:variant>
    </vt:vector>
  </HeadingPairs>
  <TitlesOfParts>
    <vt:vector size="59" baseType="lpstr">
      <vt:lpstr>Arial</vt:lpstr>
      <vt:lpstr>Arial Narrow</vt:lpstr>
      <vt:lpstr>Calibri</vt:lpstr>
      <vt:lpstr>Calibri Light</vt:lpstr>
      <vt:lpstr>Century Gothic</vt:lpstr>
      <vt:lpstr>Georgia</vt:lpstr>
      <vt:lpstr>Google Sans</vt:lpstr>
      <vt:lpstr>inherit</vt:lpstr>
      <vt:lpstr>Lucida Grande</vt:lpstr>
      <vt:lpstr>Verdana</vt:lpstr>
      <vt:lpstr>Wingdings</vt:lpstr>
      <vt:lpstr>Wingdings 3</vt:lpstr>
      <vt:lpstr>Arbetsmiljöverket - Blå mall</vt:lpstr>
      <vt:lpstr>Arbetsmiljöverket - Orange mall</vt:lpstr>
      <vt:lpstr>Arbetsmiljöverket - Gul mall</vt:lpstr>
      <vt:lpstr>Jon</vt:lpstr>
      <vt:lpstr>VE-PPT-4-3</vt:lpstr>
      <vt:lpstr>1_Visuaalisetdiat 2</vt:lpstr>
      <vt:lpstr>Väliotsikko- ja lopetusdiat</vt:lpstr>
      <vt:lpstr>1_Office-tema</vt:lpstr>
      <vt:lpstr>WELCOME BACK!              AFTERNOON AGENDA</vt:lpstr>
      <vt:lpstr>Lessons learned until now – labour inspectorates</vt:lpstr>
      <vt:lpstr>GIG-economy and labour inspection in Iceland</vt:lpstr>
      <vt:lpstr>Administration of Occupational Safety and Health in Iceland (Vinnueftirlitið)</vt:lpstr>
      <vt:lpstr>Specific challenges regarding GIG for labour inspectorates</vt:lpstr>
      <vt:lpstr>PowerPoint-presentation</vt:lpstr>
      <vt:lpstr>Gig Economy – with focus on ”light entrepreneurship” at inspections</vt:lpstr>
      <vt:lpstr>Specific challenges</vt:lpstr>
      <vt:lpstr>Specific challenges</vt:lpstr>
      <vt:lpstr>Case example: food couriers</vt:lpstr>
      <vt:lpstr>Employment contracts definition in Finland</vt:lpstr>
      <vt:lpstr>Case example, food couriers: findings of inspections</vt:lpstr>
      <vt:lpstr>Case example, food couriers: Labour Council’s opinions</vt:lpstr>
      <vt:lpstr>Case example, food couriers: Labour Council’s opinions</vt:lpstr>
      <vt:lpstr>Case example, food couriers: Labour Council’s opinions</vt:lpstr>
      <vt:lpstr>What’s next with the cases?</vt:lpstr>
      <vt:lpstr>PowerPoint-presentation</vt:lpstr>
      <vt:lpstr>New ways of organising work</vt:lpstr>
      <vt:lpstr>The project: new forms of organising work    </vt:lpstr>
      <vt:lpstr>Inspections – the way it works</vt:lpstr>
      <vt:lpstr>Inspections done so far</vt:lpstr>
      <vt:lpstr> Challenges   </vt:lpstr>
      <vt:lpstr>What happens now?</vt:lpstr>
      <vt:lpstr>PowerPoint-presentation</vt:lpstr>
      <vt:lpstr>PowerPoint-presentation</vt:lpstr>
      <vt:lpstr>PowerPoint-presentation</vt:lpstr>
      <vt:lpstr>PowerPoint-presentation</vt:lpstr>
      <vt:lpstr>PowerPoint-presentation</vt:lpstr>
      <vt:lpstr>SUSTAINABLE COMPONENTS</vt:lpstr>
      <vt:lpstr>PowerPoint-presentation</vt:lpstr>
      <vt:lpstr>PowerPoint-presentation</vt:lpstr>
      <vt:lpstr>PowerPoint-presentation</vt:lpstr>
      <vt:lpstr>PowerPoint-presentation</vt:lpstr>
      <vt:lpstr>PowerPoint-presentation</vt:lpstr>
      <vt:lpstr>PowerPoint-presentation</vt:lpstr>
      <vt:lpstr>Questions at hand</vt:lpstr>
      <vt:lpstr>Welcome back!                  Was it a good discussion?</vt:lpstr>
      <vt:lpstr>PowerPoint-presentation</vt:lpstr>
      <vt:lpstr>End of the day...finally...</vt:lpstr>
    </vt:vector>
  </TitlesOfParts>
  <Company>AV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AFTERNOON AGENDA</dc:title>
  <dc:creator>Falk, Magnus</dc:creator>
  <cp:lastModifiedBy>Falk, Magnus</cp:lastModifiedBy>
  <cp:revision>1</cp:revision>
  <dcterms:created xsi:type="dcterms:W3CDTF">2021-02-16T21:25:02Z</dcterms:created>
  <dcterms:modified xsi:type="dcterms:W3CDTF">2021-02-16T21:26:19Z</dcterms:modified>
</cp:coreProperties>
</file>